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Open Sans 1" charset="1" panose="00000000000000000000"/>
      <p:regular r:id="rId33"/>
    </p:embeddedFont>
    <p:embeddedFont>
      <p:font typeface="Open Sans 1 Bold" charset="1" panose="00000000000000000000"/>
      <p:regular r:id="rId34"/>
    </p:embeddedFont>
    <p:embeddedFont>
      <p:font typeface="Barlow Condensed Bold" charset="1" panose="00000806000000000000"/>
      <p:regular r:id="rId35"/>
    </p:embeddedFont>
    <p:embeddedFont>
      <p:font typeface="Canva Sans Bold" charset="1" panose="020B0803030501040103"/>
      <p:regular r:id="rId36"/>
    </p:embeddedFont>
    <p:embeddedFont>
      <p:font typeface="Canva Sans" charset="1" panose="020B0503030501040103"/>
      <p:regular r:id="rId37"/>
    </p:embeddedFont>
    <p:embeddedFont>
      <p:font typeface="Open Sans 2 Bold" charset="1" panose="020B0806030504020204"/>
      <p:regular r:id="rId38"/>
    </p:embeddedFont>
    <p:embeddedFont>
      <p:font typeface="Open Sans 2" charset="1" panose="020B0606030504020204"/>
      <p:regular r:id="rId39"/>
    </p:embeddedFont>
    <p:embeddedFont>
      <p:font typeface="Barlow" charset="1" panose="00000500000000000000"/>
      <p:regular r:id="rId40"/>
    </p:embeddedFont>
    <p:embeddedFont>
      <p:font typeface="Barlow Condensed" charset="1" panose="00000506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84318" y="3035914"/>
            <a:ext cx="4215172" cy="4215172"/>
          </a:xfrm>
          <a:custGeom>
            <a:avLst/>
            <a:gdLst/>
            <a:ahLst/>
            <a:cxnLst/>
            <a:rect r="r" b="b" t="t" l="l"/>
            <a:pathLst>
              <a:path h="4215172" w="4215172">
                <a:moveTo>
                  <a:pt x="0" y="0"/>
                </a:moveTo>
                <a:lnTo>
                  <a:pt x="4215173" y="0"/>
                </a:lnTo>
                <a:lnTo>
                  <a:pt x="4215173" y="4215172"/>
                </a:lnTo>
                <a:lnTo>
                  <a:pt x="0" y="4215172"/>
                </a:lnTo>
                <a:lnTo>
                  <a:pt x="0" y="0"/>
                </a:lnTo>
                <a:close/>
              </a:path>
            </a:pathLst>
          </a:custGeom>
          <a:blipFill>
            <a:blip r:embed="rId2"/>
            <a:stretch>
              <a:fillRect l="0" t="0" r="0" b="0"/>
            </a:stretch>
          </a:blipFill>
        </p:spPr>
      </p:sp>
      <p:grpSp>
        <p:nvGrpSpPr>
          <p:cNvPr name="Group 3" id="3"/>
          <p:cNvGrpSpPr/>
          <p:nvPr/>
        </p:nvGrpSpPr>
        <p:grpSpPr>
          <a:xfrm rot="0">
            <a:off x="17749838" y="7527480"/>
            <a:ext cx="47625" cy="1740345"/>
            <a:chOff x="0" y="0"/>
            <a:chExt cx="12543" cy="458362"/>
          </a:xfrm>
        </p:grpSpPr>
        <p:sp>
          <p:nvSpPr>
            <p:cNvPr name="Freeform 4" id="4"/>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5" id="5"/>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259300" y="0"/>
            <a:ext cx="1028700" cy="1028700"/>
            <a:chOff x="0" y="0"/>
            <a:chExt cx="270933" cy="270933"/>
          </a:xfrm>
        </p:grpSpPr>
        <p:sp>
          <p:nvSpPr>
            <p:cNvPr name="Freeform 8" id="8"/>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9" id="9"/>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1" id="11"/>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Contact</a:t>
            </a:r>
          </a:p>
        </p:txBody>
      </p:sp>
      <p:sp>
        <p:nvSpPr>
          <p:cNvPr name="TextBox 12" id="12"/>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About Us</a:t>
            </a:r>
          </a:p>
        </p:txBody>
      </p:sp>
      <p:sp>
        <p:nvSpPr>
          <p:cNvPr name="TextBox 13" id="13"/>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Service</a:t>
            </a:r>
          </a:p>
        </p:txBody>
      </p:sp>
      <p:sp>
        <p:nvSpPr>
          <p:cNvPr name="TextBox 14" id="14"/>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Home</a:t>
            </a:r>
          </a:p>
        </p:txBody>
      </p:sp>
      <p:sp>
        <p:nvSpPr>
          <p:cNvPr name="TextBox 15" id="15"/>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01</a:t>
            </a:r>
          </a:p>
        </p:txBody>
      </p:sp>
      <p:sp>
        <p:nvSpPr>
          <p:cNvPr name="TextBox 16" id="16"/>
          <p:cNvSpPr txBox="true"/>
          <p:nvPr/>
        </p:nvSpPr>
        <p:spPr>
          <a:xfrm rot="0">
            <a:off x="7699470" y="1401871"/>
            <a:ext cx="10588530" cy="6577824"/>
          </a:xfrm>
          <a:prstGeom prst="rect">
            <a:avLst/>
          </a:prstGeom>
        </p:spPr>
        <p:txBody>
          <a:bodyPr anchor="t" rtlCol="false" tIns="0" lIns="0" bIns="0" rIns="0">
            <a:spAutoFit/>
          </a:bodyPr>
          <a:lstStyle/>
          <a:p>
            <a:pPr algn="l">
              <a:lnSpc>
                <a:spcPts val="17542"/>
              </a:lnSpc>
              <a:spcBef>
                <a:spcPct val="0"/>
              </a:spcBef>
            </a:pPr>
            <a:r>
              <a:rPr lang="en-US" b="true" sz="12530">
                <a:solidFill>
                  <a:srgbClr val="02CDFF"/>
                </a:solidFill>
                <a:latin typeface="Barlow Condensed Bold"/>
                <a:ea typeface="Barlow Condensed Bold"/>
                <a:cs typeface="Barlow Condensed Bold"/>
                <a:sym typeface="Barlow Condensed Bold"/>
              </a:rPr>
              <a:t>Retrieval-Augmented Generation (RAG)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115155" y="3017239"/>
            <a:ext cx="7384763" cy="6498591"/>
          </a:xfrm>
          <a:custGeom>
            <a:avLst/>
            <a:gdLst/>
            <a:ahLst/>
            <a:cxnLst/>
            <a:rect r="r" b="b" t="t" l="l"/>
            <a:pathLst>
              <a:path h="6498591" w="7384763">
                <a:moveTo>
                  <a:pt x="0" y="0"/>
                </a:moveTo>
                <a:lnTo>
                  <a:pt x="7384763" y="0"/>
                </a:lnTo>
                <a:lnTo>
                  <a:pt x="7384763" y="6498591"/>
                </a:lnTo>
                <a:lnTo>
                  <a:pt x="0" y="6498591"/>
                </a:lnTo>
                <a:lnTo>
                  <a:pt x="0" y="0"/>
                </a:lnTo>
                <a:close/>
              </a:path>
            </a:pathLst>
          </a:custGeom>
          <a:blipFill>
            <a:blip r:embed="rId2"/>
            <a:stretch>
              <a:fillRect l="0" t="0" r="0" b="0"/>
            </a:stretch>
          </a:blipFill>
        </p:spPr>
      </p:sp>
      <p:sp>
        <p:nvSpPr>
          <p:cNvPr name="Freeform 9" id="9"/>
          <p:cNvSpPr/>
          <p:nvPr/>
        </p:nvSpPr>
        <p:spPr>
          <a:xfrm flipH="false" flipV="false" rot="0">
            <a:off x="1383541" y="5251583"/>
            <a:ext cx="7614429" cy="4521067"/>
          </a:xfrm>
          <a:custGeom>
            <a:avLst/>
            <a:gdLst/>
            <a:ahLst/>
            <a:cxnLst/>
            <a:rect r="r" b="b" t="t" l="l"/>
            <a:pathLst>
              <a:path h="4521067" w="7614429">
                <a:moveTo>
                  <a:pt x="0" y="0"/>
                </a:moveTo>
                <a:lnTo>
                  <a:pt x="7614429" y="0"/>
                </a:lnTo>
                <a:lnTo>
                  <a:pt x="7614429" y="4521067"/>
                </a:lnTo>
                <a:lnTo>
                  <a:pt x="0" y="4521067"/>
                </a:lnTo>
                <a:lnTo>
                  <a:pt x="0" y="0"/>
                </a:lnTo>
                <a:close/>
              </a:path>
            </a:pathLst>
          </a:custGeom>
          <a:blipFill>
            <a:blip r:embed="rId3"/>
            <a:stretch>
              <a:fillRect l="0" t="0" r="0" b="0"/>
            </a:stretch>
          </a:blipFill>
        </p:spPr>
      </p:sp>
      <p:sp>
        <p:nvSpPr>
          <p:cNvPr name="TextBox 10" id="10"/>
          <p:cNvSpPr txBox="true"/>
          <p:nvPr/>
        </p:nvSpPr>
        <p:spPr>
          <a:xfrm rot="0">
            <a:off x="1480649" y="3552825"/>
            <a:ext cx="7420213" cy="1757045"/>
          </a:xfrm>
          <a:prstGeom prst="rect">
            <a:avLst/>
          </a:prstGeom>
        </p:spPr>
        <p:txBody>
          <a:bodyPr anchor="t" rtlCol="false" tIns="0" lIns="0" bIns="0" rIns="0">
            <a:spAutoFit/>
          </a:bodyPr>
          <a:lstStyle/>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Đây là cách tiếp cận đơn giản nhất: tìm kiếm thông tin dựa trên từ khóa (keywor</a:t>
            </a:r>
            <a:r>
              <a:rPr lang="en-US" sz="1699">
                <a:solidFill>
                  <a:srgbClr val="1F2020"/>
                </a:solidFill>
                <a:latin typeface="Open Sans 1"/>
                <a:ea typeface="Open Sans 1"/>
                <a:cs typeface="Open Sans 1"/>
                <a:sym typeface="Open Sans 1"/>
              </a:rPr>
              <a:t>d </a:t>
            </a:r>
            <a:r>
              <a:rPr lang="en-US" sz="1699">
                <a:solidFill>
                  <a:srgbClr val="1F2020"/>
                </a:solidFill>
                <a:latin typeface="Open Sans 1"/>
                <a:ea typeface="Open Sans 1"/>
                <a:cs typeface="Open Sans 1"/>
                <a:sym typeface="Open Sans 1"/>
              </a:rPr>
              <a:t>mat</a:t>
            </a:r>
            <a:r>
              <a:rPr lang="en-US" sz="1699">
                <a:solidFill>
                  <a:srgbClr val="1F2020"/>
                </a:solidFill>
                <a:latin typeface="Open Sans 1"/>
                <a:ea typeface="Open Sans 1"/>
                <a:cs typeface="Open Sans 1"/>
                <a:sym typeface="Open Sans 1"/>
              </a:rPr>
              <a:t>ching</a:t>
            </a:r>
            <a:r>
              <a:rPr lang="en-US" sz="1699">
                <a:solidFill>
                  <a:srgbClr val="1F2020"/>
                </a:solidFill>
                <a:latin typeface="Open Sans 1"/>
                <a:ea typeface="Open Sans 1"/>
                <a:cs typeface="Open Sans 1"/>
                <a:sym typeface="Open Sans 1"/>
              </a:rPr>
              <a:t>) mà không hiểu ngữ nghĩa hay ngữ cản</a:t>
            </a:r>
            <a:r>
              <a:rPr lang="en-US" sz="1699">
                <a:solidFill>
                  <a:srgbClr val="1F2020"/>
                </a:solidFill>
                <a:latin typeface="Open Sans 1"/>
                <a:ea typeface="Open Sans 1"/>
                <a:cs typeface="Open Sans 1"/>
                <a:sym typeface="Open Sans 1"/>
              </a:rPr>
              <a:t>h</a:t>
            </a:r>
            <a:r>
              <a:rPr lang="en-US" sz="1699">
                <a:solidFill>
                  <a:srgbClr val="1F2020"/>
                </a:solidFill>
                <a:latin typeface="Open Sans 1"/>
                <a:ea typeface="Open Sans 1"/>
                <a:cs typeface="Open Sans 1"/>
                <a:sym typeface="Open Sans 1"/>
              </a:rPr>
              <a:t>.</a:t>
            </a:r>
            <a:r>
              <a:rPr lang="en-US" sz="1699">
                <a:solidFill>
                  <a:srgbClr val="1F2020"/>
                </a:solidFill>
                <a:latin typeface="Open Sans 1"/>
                <a:ea typeface="Open Sans 1"/>
                <a:cs typeface="Open Sans 1"/>
                <a:sym typeface="Open Sans 1"/>
              </a:rPr>
              <a:t> </a:t>
            </a:r>
            <a:r>
              <a:rPr lang="en-US" sz="1699">
                <a:solidFill>
                  <a:srgbClr val="1F2020"/>
                </a:solidFill>
                <a:latin typeface="Open Sans 1"/>
                <a:ea typeface="Open Sans 1"/>
                <a:cs typeface="Open Sans 1"/>
                <a:sym typeface="Open Sans 1"/>
              </a:rPr>
              <a:t>Nó chỉ so sánh từ trong câu hỏi với từ</a:t>
            </a:r>
            <a:r>
              <a:rPr lang="en-US" sz="1699">
                <a:solidFill>
                  <a:srgbClr val="1F2020"/>
                </a:solidFill>
                <a:latin typeface="Open Sans 1"/>
                <a:ea typeface="Open Sans 1"/>
                <a:cs typeface="Open Sans 1"/>
                <a:sym typeface="Open Sans 1"/>
              </a:rPr>
              <a:t> t</a:t>
            </a:r>
            <a:r>
              <a:rPr lang="en-US" sz="1699">
                <a:solidFill>
                  <a:srgbClr val="1F2020"/>
                </a:solidFill>
                <a:latin typeface="Open Sans 1"/>
                <a:ea typeface="Open Sans 1"/>
                <a:cs typeface="Open Sans 1"/>
                <a:sym typeface="Open Sans 1"/>
              </a:rPr>
              <a:t>ro</a:t>
            </a:r>
            <a:r>
              <a:rPr lang="en-US" sz="1699">
                <a:solidFill>
                  <a:srgbClr val="1F2020"/>
                </a:solidFill>
                <a:latin typeface="Open Sans 1"/>
                <a:ea typeface="Open Sans 1"/>
                <a:cs typeface="Open Sans 1"/>
                <a:sym typeface="Open Sans 1"/>
              </a:rPr>
              <a:t>ng t</a:t>
            </a:r>
            <a:r>
              <a:rPr lang="en-US" sz="1699">
                <a:solidFill>
                  <a:srgbClr val="1F2020"/>
                </a:solidFill>
                <a:latin typeface="Open Sans 1"/>
                <a:ea typeface="Open Sans 1"/>
                <a:cs typeface="Open Sans 1"/>
                <a:sym typeface="Open Sans 1"/>
              </a:rPr>
              <a:t>ài</a:t>
            </a:r>
            <a:r>
              <a:rPr lang="en-US" sz="1699">
                <a:solidFill>
                  <a:srgbClr val="1F2020"/>
                </a:solidFill>
                <a:latin typeface="Open Sans 1"/>
                <a:ea typeface="Open Sans 1"/>
                <a:cs typeface="Open Sans 1"/>
                <a:sym typeface="Open Sans 1"/>
              </a:rPr>
              <a:t> </a:t>
            </a:r>
            <a:r>
              <a:rPr lang="en-US" sz="1699">
                <a:solidFill>
                  <a:srgbClr val="1F2020"/>
                </a:solidFill>
                <a:latin typeface="Open Sans 1"/>
                <a:ea typeface="Open Sans 1"/>
                <a:cs typeface="Open Sans 1"/>
                <a:sym typeface="Open Sans 1"/>
              </a:rPr>
              <a:t>liệu,</a:t>
            </a:r>
            <a:r>
              <a:rPr lang="en-US" sz="1699">
                <a:solidFill>
                  <a:srgbClr val="1F2020"/>
                </a:solidFill>
                <a:latin typeface="Open Sans 1"/>
                <a:ea typeface="Open Sans 1"/>
                <a:cs typeface="Open Sans 1"/>
                <a:sym typeface="Open Sans 1"/>
              </a:rPr>
              <a:t> </a:t>
            </a:r>
            <a:r>
              <a:rPr lang="en-US" sz="1699">
                <a:solidFill>
                  <a:srgbClr val="1F2020"/>
                </a:solidFill>
                <a:latin typeface="Open Sans 1"/>
                <a:ea typeface="Open Sans 1"/>
                <a:cs typeface="Open Sans 1"/>
                <a:sym typeface="Open Sans 1"/>
              </a:rPr>
              <a:t>lấy đoạn văn có nhiều từ khớp nhất, t</a:t>
            </a:r>
            <a:r>
              <a:rPr lang="en-US" sz="1699">
                <a:solidFill>
                  <a:srgbClr val="1F2020"/>
                </a:solidFill>
                <a:latin typeface="Open Sans 1"/>
                <a:ea typeface="Open Sans 1"/>
                <a:cs typeface="Open Sans 1"/>
                <a:sym typeface="Open Sans 1"/>
              </a:rPr>
              <a:t>h</a:t>
            </a:r>
            <a:r>
              <a:rPr lang="en-US" sz="1699">
                <a:solidFill>
                  <a:srgbClr val="1F2020"/>
                </a:solidFill>
                <a:latin typeface="Open Sans 1"/>
                <a:ea typeface="Open Sans 1"/>
                <a:cs typeface="Open Sans 1"/>
                <a:sym typeface="Open Sans 1"/>
              </a:rPr>
              <a:t>ườ</a:t>
            </a:r>
            <a:r>
              <a:rPr lang="en-US" sz="1699">
                <a:solidFill>
                  <a:srgbClr val="1F2020"/>
                </a:solidFill>
                <a:latin typeface="Open Sans 1"/>
                <a:ea typeface="Open Sans 1"/>
                <a:cs typeface="Open Sans 1"/>
                <a:sym typeface="Open Sans 1"/>
              </a:rPr>
              <a:t>ng </a:t>
            </a:r>
            <a:r>
              <a:rPr lang="en-US" sz="1699">
                <a:solidFill>
                  <a:srgbClr val="1F2020"/>
                </a:solidFill>
                <a:latin typeface="Open Sans 1"/>
                <a:ea typeface="Open Sans 1"/>
                <a:cs typeface="Open Sans 1"/>
                <a:sym typeface="Open Sans 1"/>
              </a:rPr>
              <a:t>cố</a:t>
            </a:r>
            <a:r>
              <a:rPr lang="en-US" sz="1699">
                <a:solidFill>
                  <a:srgbClr val="1F2020"/>
                </a:solidFill>
                <a:latin typeface="Open Sans 1"/>
                <a:ea typeface="Open Sans 1"/>
                <a:cs typeface="Open Sans 1"/>
                <a:sym typeface="Open Sans 1"/>
              </a:rPr>
              <a:t> </a:t>
            </a:r>
            <a:r>
              <a:rPr lang="en-US" sz="1699">
                <a:solidFill>
                  <a:srgbClr val="1F2020"/>
                </a:solidFill>
                <a:latin typeface="Open Sans 1"/>
                <a:ea typeface="Open Sans 1"/>
                <a:cs typeface="Open Sans 1"/>
                <a:sym typeface="Open Sans 1"/>
              </a:rPr>
              <a:t>định dùng một đoạn văn bản để trả lời mọi thứ. Dễ làm, nhanh, nhưng kém</a:t>
            </a:r>
            <a:r>
              <a:rPr lang="en-US" sz="1699">
                <a:solidFill>
                  <a:srgbClr val="1F2020"/>
                </a:solidFill>
                <a:latin typeface="Open Sans 1"/>
                <a:ea typeface="Open Sans 1"/>
                <a:cs typeface="Open Sans 1"/>
                <a:sym typeface="Open Sans 1"/>
              </a:rPr>
              <a:t> ch</a:t>
            </a:r>
            <a:r>
              <a:rPr lang="en-US" sz="1699">
                <a:solidFill>
                  <a:srgbClr val="1F2020"/>
                </a:solidFill>
                <a:latin typeface="Open Sans 1"/>
                <a:ea typeface="Open Sans 1"/>
                <a:cs typeface="Open Sans 1"/>
                <a:sym typeface="Open Sans 1"/>
              </a:rPr>
              <a:t>í</a:t>
            </a:r>
            <a:r>
              <a:rPr lang="en-US" sz="1699">
                <a:solidFill>
                  <a:srgbClr val="1F2020"/>
                </a:solidFill>
                <a:latin typeface="Open Sans 1"/>
                <a:ea typeface="Open Sans 1"/>
                <a:cs typeface="Open Sans 1"/>
                <a:sym typeface="Open Sans 1"/>
              </a:rPr>
              <a:t>n</a:t>
            </a:r>
            <a:r>
              <a:rPr lang="en-US" sz="1699">
                <a:solidFill>
                  <a:srgbClr val="1F2020"/>
                </a:solidFill>
                <a:latin typeface="Open Sans 1"/>
                <a:ea typeface="Open Sans 1"/>
                <a:cs typeface="Open Sans 1"/>
                <a:sym typeface="Open Sans 1"/>
              </a:rPr>
              <a:t>h</a:t>
            </a:r>
            <a:r>
              <a:rPr lang="en-US" sz="1699">
                <a:solidFill>
                  <a:srgbClr val="1F2020"/>
                </a:solidFill>
                <a:latin typeface="Open Sans 1"/>
                <a:ea typeface="Open Sans 1"/>
                <a:cs typeface="Open Sans 1"/>
                <a:sym typeface="Open Sans 1"/>
              </a:rPr>
              <a:t> </a:t>
            </a:r>
            <a:r>
              <a:rPr lang="en-US" sz="1699">
                <a:solidFill>
                  <a:srgbClr val="1F2020"/>
                </a:solidFill>
                <a:latin typeface="Open Sans 1"/>
                <a:ea typeface="Open Sans 1"/>
                <a:cs typeface="Open Sans 1"/>
                <a:sym typeface="Open Sans 1"/>
              </a:rPr>
              <a:t>xác và không linh hoạt.</a:t>
            </a:r>
          </a:p>
          <a:p>
            <a:pPr algn="l">
              <a:lnSpc>
                <a:spcPts val="2379"/>
              </a:lnSpc>
            </a:pPr>
          </a:p>
        </p:txBody>
      </p:sp>
      <p:sp>
        <p:nvSpPr>
          <p:cNvPr name="TextBox 11" id="11"/>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02</a:t>
            </a:r>
          </a:p>
        </p:txBody>
      </p:sp>
      <p:sp>
        <p:nvSpPr>
          <p:cNvPr name="TextBox 12" id="12"/>
          <p:cNvSpPr txBox="true"/>
          <p:nvPr/>
        </p:nvSpPr>
        <p:spPr>
          <a:xfrm rot="0">
            <a:off x="529970" y="307173"/>
            <a:ext cx="9207707"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Retrieval</a:t>
            </a:r>
          </a:p>
        </p:txBody>
      </p:sp>
      <p:sp>
        <p:nvSpPr>
          <p:cNvPr name="TextBox 13" id="13"/>
          <p:cNvSpPr txBox="true"/>
          <p:nvPr/>
        </p:nvSpPr>
        <p:spPr>
          <a:xfrm rot="0">
            <a:off x="1259571" y="1542260"/>
            <a:ext cx="9016628" cy="575945"/>
          </a:xfrm>
          <a:prstGeom prst="rect">
            <a:avLst/>
          </a:prstGeom>
        </p:spPr>
        <p:txBody>
          <a:bodyPr anchor="t" rtlCol="false" tIns="0" lIns="0" bIns="0" rIns="0">
            <a:spAutoFit/>
          </a:bodyPr>
          <a:lstStyle/>
          <a:p>
            <a:pPr algn="l">
              <a:lnSpc>
                <a:spcPts val="2379"/>
              </a:lnSpc>
              <a:spcBef>
                <a:spcPct val="0"/>
              </a:spcBef>
            </a:pPr>
            <a:r>
              <a:rPr lang="en-US" sz="1699" spc="-5">
                <a:solidFill>
                  <a:srgbClr val="1F2020"/>
                </a:solidFill>
                <a:latin typeface="Open Sans 1"/>
                <a:ea typeface="Open Sans 1"/>
                <a:cs typeface="Open Sans 1"/>
                <a:sym typeface="Open Sans 1"/>
              </a:rPr>
              <a:t>Có 3 kiểu Retrieval chính phụ thuộc vào mission of RAG là Standard , Sentence Window , Auto merging và tập trung vào 2 đặc tính Specificity và contextual</a:t>
            </a:r>
          </a:p>
        </p:txBody>
      </p:sp>
      <p:sp>
        <p:nvSpPr>
          <p:cNvPr name="TextBox 14" id="14"/>
          <p:cNvSpPr txBox="true"/>
          <p:nvPr/>
        </p:nvSpPr>
        <p:spPr>
          <a:xfrm rot="0">
            <a:off x="1480649" y="2979139"/>
            <a:ext cx="4966369" cy="339725"/>
          </a:xfrm>
          <a:prstGeom prst="rect">
            <a:avLst/>
          </a:prstGeom>
        </p:spPr>
        <p:txBody>
          <a:bodyPr anchor="t" rtlCol="false" tIns="0" lIns="0" bIns="0" rIns="0">
            <a:spAutoFit/>
          </a:bodyPr>
          <a:lstStyle/>
          <a:p>
            <a:pPr algn="l">
              <a:lnSpc>
                <a:spcPts val="2799"/>
              </a:lnSpc>
              <a:spcBef>
                <a:spcPct val="0"/>
              </a:spcBef>
            </a:pPr>
            <a:r>
              <a:rPr lang="en-US" b="true" sz="1999">
                <a:solidFill>
                  <a:srgbClr val="02CDFF"/>
                </a:solidFill>
                <a:latin typeface="Open Sans 1 Bold"/>
                <a:ea typeface="Open Sans 1 Bold"/>
                <a:cs typeface="Open Sans 1 Bold"/>
                <a:sym typeface="Open Sans 1 Bold"/>
              </a:rPr>
              <a:t>Standard Naive Approach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905883" y="2518852"/>
            <a:ext cx="7475240" cy="6073633"/>
          </a:xfrm>
          <a:custGeom>
            <a:avLst/>
            <a:gdLst/>
            <a:ahLst/>
            <a:cxnLst/>
            <a:rect r="r" b="b" t="t" l="l"/>
            <a:pathLst>
              <a:path h="6073633" w="7475240">
                <a:moveTo>
                  <a:pt x="0" y="0"/>
                </a:moveTo>
                <a:lnTo>
                  <a:pt x="7475241" y="0"/>
                </a:lnTo>
                <a:lnTo>
                  <a:pt x="7475241" y="6073633"/>
                </a:lnTo>
                <a:lnTo>
                  <a:pt x="0" y="6073633"/>
                </a:lnTo>
                <a:lnTo>
                  <a:pt x="0" y="0"/>
                </a:lnTo>
                <a:close/>
              </a:path>
            </a:pathLst>
          </a:custGeom>
          <a:blipFill>
            <a:blip r:embed="rId2"/>
            <a:stretch>
              <a:fillRect l="0" t="0" r="0" b="0"/>
            </a:stretch>
          </a:blipFill>
        </p:spPr>
      </p:sp>
      <p:sp>
        <p:nvSpPr>
          <p:cNvPr name="Freeform 9" id="9"/>
          <p:cNvSpPr/>
          <p:nvPr/>
        </p:nvSpPr>
        <p:spPr>
          <a:xfrm flipH="false" flipV="false" rot="0">
            <a:off x="1852798" y="3579090"/>
            <a:ext cx="6562050" cy="6299568"/>
          </a:xfrm>
          <a:custGeom>
            <a:avLst/>
            <a:gdLst/>
            <a:ahLst/>
            <a:cxnLst/>
            <a:rect r="r" b="b" t="t" l="l"/>
            <a:pathLst>
              <a:path h="6299568" w="6562050">
                <a:moveTo>
                  <a:pt x="0" y="0"/>
                </a:moveTo>
                <a:lnTo>
                  <a:pt x="6562050" y="0"/>
                </a:lnTo>
                <a:lnTo>
                  <a:pt x="6562050" y="6299568"/>
                </a:lnTo>
                <a:lnTo>
                  <a:pt x="0" y="6299568"/>
                </a:lnTo>
                <a:lnTo>
                  <a:pt x="0" y="0"/>
                </a:lnTo>
                <a:close/>
              </a:path>
            </a:pathLst>
          </a:custGeom>
          <a:blipFill>
            <a:blip r:embed="rId3"/>
            <a:stretch>
              <a:fillRect l="0" t="0" r="0" b="0"/>
            </a:stretch>
          </a:blipFill>
        </p:spPr>
      </p:sp>
      <p:sp>
        <p:nvSpPr>
          <p:cNvPr name="TextBox 10" id="10"/>
          <p:cNvSpPr txBox="true"/>
          <p:nvPr/>
        </p:nvSpPr>
        <p:spPr>
          <a:xfrm rot="0">
            <a:off x="1423717" y="2114257"/>
            <a:ext cx="7420213" cy="1166495"/>
          </a:xfrm>
          <a:prstGeom prst="rect">
            <a:avLst/>
          </a:prstGeom>
        </p:spPr>
        <p:txBody>
          <a:bodyPr anchor="t" rtlCol="false" tIns="0" lIns="0" bIns="0" rIns="0">
            <a:spAutoFit/>
          </a:bodyPr>
          <a:lstStyle/>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Hiểu đơn giản thì nó là kiểu chia doc thành các chunks bé khi nó truy xuất được chunks khớp query thì nó lấy thêm context xung quanh chunks đấy vào. Cách này thì làm giúp tăng specificity lên nma độ phức tạp cao hơn qua việc tách biệt cho retrieval</a:t>
            </a:r>
          </a:p>
        </p:txBody>
      </p:sp>
      <p:sp>
        <p:nvSpPr>
          <p:cNvPr name="TextBox 11" id="11"/>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02</a:t>
            </a:r>
          </a:p>
        </p:txBody>
      </p:sp>
      <p:sp>
        <p:nvSpPr>
          <p:cNvPr name="TextBox 12" id="12"/>
          <p:cNvSpPr txBox="true"/>
          <p:nvPr/>
        </p:nvSpPr>
        <p:spPr>
          <a:xfrm rot="0">
            <a:off x="529970" y="307173"/>
            <a:ext cx="9207707"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Retrieval</a:t>
            </a:r>
          </a:p>
        </p:txBody>
      </p:sp>
      <p:sp>
        <p:nvSpPr>
          <p:cNvPr name="TextBox 13" id="13"/>
          <p:cNvSpPr txBox="true"/>
          <p:nvPr/>
        </p:nvSpPr>
        <p:spPr>
          <a:xfrm rot="0">
            <a:off x="1423717" y="1450681"/>
            <a:ext cx="7420213" cy="692150"/>
          </a:xfrm>
          <a:prstGeom prst="rect">
            <a:avLst/>
          </a:prstGeom>
        </p:spPr>
        <p:txBody>
          <a:bodyPr anchor="t" rtlCol="false" tIns="0" lIns="0" bIns="0" rIns="0">
            <a:spAutoFit/>
          </a:bodyPr>
          <a:lstStyle/>
          <a:p>
            <a:pPr algn="l">
              <a:lnSpc>
                <a:spcPts val="2799"/>
              </a:lnSpc>
            </a:pPr>
            <a:r>
              <a:rPr lang="en-US" sz="1999" b="true">
                <a:solidFill>
                  <a:srgbClr val="02CDFF"/>
                </a:solidFill>
                <a:latin typeface="Open Sans 1 Bold"/>
                <a:ea typeface="Open Sans 1 Bold"/>
                <a:cs typeface="Open Sans 1 Bold"/>
                <a:sym typeface="Open Sans 1 Bold"/>
              </a:rPr>
              <a:t>Sentence-Window Retrieval / Small-to-Large Chunking</a:t>
            </a:r>
          </a:p>
          <a:p>
            <a:pPr algn="l">
              <a:lnSpc>
                <a:spcPts val="279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29970" y="3309327"/>
            <a:ext cx="9350530" cy="3023379"/>
          </a:xfrm>
          <a:custGeom>
            <a:avLst/>
            <a:gdLst/>
            <a:ahLst/>
            <a:cxnLst/>
            <a:rect r="r" b="b" t="t" l="l"/>
            <a:pathLst>
              <a:path h="3023379" w="9350530">
                <a:moveTo>
                  <a:pt x="0" y="0"/>
                </a:moveTo>
                <a:lnTo>
                  <a:pt x="9350530" y="0"/>
                </a:lnTo>
                <a:lnTo>
                  <a:pt x="9350530" y="3023378"/>
                </a:lnTo>
                <a:lnTo>
                  <a:pt x="0" y="3023378"/>
                </a:lnTo>
                <a:lnTo>
                  <a:pt x="0" y="0"/>
                </a:lnTo>
                <a:close/>
              </a:path>
            </a:pathLst>
          </a:custGeom>
          <a:blipFill>
            <a:blip r:embed="rId2"/>
            <a:stretch>
              <a:fillRect l="0" t="0" r="0" b="0"/>
            </a:stretch>
          </a:blipFill>
        </p:spPr>
      </p:sp>
      <p:sp>
        <p:nvSpPr>
          <p:cNvPr name="Freeform 9" id="9"/>
          <p:cNvSpPr/>
          <p:nvPr/>
        </p:nvSpPr>
        <p:spPr>
          <a:xfrm flipH="false" flipV="false" rot="0">
            <a:off x="4861439" y="7035346"/>
            <a:ext cx="11244217" cy="1883622"/>
          </a:xfrm>
          <a:custGeom>
            <a:avLst/>
            <a:gdLst/>
            <a:ahLst/>
            <a:cxnLst/>
            <a:rect r="r" b="b" t="t" l="l"/>
            <a:pathLst>
              <a:path h="1883622" w="11244217">
                <a:moveTo>
                  <a:pt x="0" y="0"/>
                </a:moveTo>
                <a:lnTo>
                  <a:pt x="11244216" y="0"/>
                </a:lnTo>
                <a:lnTo>
                  <a:pt x="11244216" y="1883622"/>
                </a:lnTo>
                <a:lnTo>
                  <a:pt x="0" y="1883622"/>
                </a:lnTo>
                <a:lnTo>
                  <a:pt x="0" y="0"/>
                </a:lnTo>
                <a:close/>
              </a:path>
            </a:pathLst>
          </a:custGeom>
          <a:blipFill>
            <a:blip r:embed="rId3"/>
            <a:stretch>
              <a:fillRect l="0" t="0" r="0" b="0"/>
            </a:stretch>
          </a:blipFill>
        </p:spPr>
      </p:sp>
      <p:sp>
        <p:nvSpPr>
          <p:cNvPr name="TextBox 10" id="10"/>
          <p:cNvSpPr txBox="true"/>
          <p:nvPr/>
        </p:nvSpPr>
        <p:spPr>
          <a:xfrm rot="0">
            <a:off x="1423717" y="2114257"/>
            <a:ext cx="8456783" cy="871220"/>
          </a:xfrm>
          <a:prstGeom prst="rect">
            <a:avLst/>
          </a:prstGeom>
        </p:spPr>
        <p:txBody>
          <a:bodyPr anchor="t" rtlCol="false" tIns="0" lIns="0" bIns="0" rIns="0">
            <a:spAutoFit/>
          </a:bodyPr>
          <a:lstStyle/>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Ví dụ code khi dùng sentence-window Retrieval ở đây thì dùng sent_tokenize của nltk để tách tách các câu trong 1 line rồi chạy vòng for với range từ  0 đến độ dài của tổng các câu trong dòng đó với max là window size</a:t>
            </a:r>
          </a:p>
        </p:txBody>
      </p:sp>
      <p:sp>
        <p:nvSpPr>
          <p:cNvPr name="TextBox 11" id="11"/>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02</a:t>
            </a:r>
          </a:p>
        </p:txBody>
      </p:sp>
      <p:sp>
        <p:nvSpPr>
          <p:cNvPr name="TextBox 12" id="12"/>
          <p:cNvSpPr txBox="true"/>
          <p:nvPr/>
        </p:nvSpPr>
        <p:spPr>
          <a:xfrm rot="0">
            <a:off x="529970" y="307173"/>
            <a:ext cx="9207707"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Retrieval</a:t>
            </a:r>
          </a:p>
        </p:txBody>
      </p:sp>
      <p:sp>
        <p:nvSpPr>
          <p:cNvPr name="TextBox 13" id="13"/>
          <p:cNvSpPr txBox="true"/>
          <p:nvPr/>
        </p:nvSpPr>
        <p:spPr>
          <a:xfrm rot="0">
            <a:off x="1423717" y="1450681"/>
            <a:ext cx="7420213" cy="692150"/>
          </a:xfrm>
          <a:prstGeom prst="rect">
            <a:avLst/>
          </a:prstGeom>
        </p:spPr>
        <p:txBody>
          <a:bodyPr anchor="t" rtlCol="false" tIns="0" lIns="0" bIns="0" rIns="0">
            <a:spAutoFit/>
          </a:bodyPr>
          <a:lstStyle/>
          <a:p>
            <a:pPr algn="l">
              <a:lnSpc>
                <a:spcPts val="2799"/>
              </a:lnSpc>
            </a:pPr>
            <a:r>
              <a:rPr lang="en-US" sz="1999" b="true">
                <a:solidFill>
                  <a:srgbClr val="02CDFF"/>
                </a:solidFill>
                <a:latin typeface="Open Sans 1 Bold"/>
                <a:ea typeface="Open Sans 1 Bold"/>
                <a:cs typeface="Open Sans 1 Bold"/>
                <a:sym typeface="Open Sans 1 Bold"/>
              </a:rPr>
              <a:t>Sentence-Window Retrieval / Small-to-Large Chunking</a:t>
            </a:r>
          </a:p>
          <a:p>
            <a:pPr algn="l">
              <a:lnSpc>
                <a:spcPts val="27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330743" y="1815806"/>
            <a:ext cx="6419437" cy="6339194"/>
          </a:xfrm>
          <a:custGeom>
            <a:avLst/>
            <a:gdLst/>
            <a:ahLst/>
            <a:cxnLst/>
            <a:rect r="r" b="b" t="t" l="l"/>
            <a:pathLst>
              <a:path h="6339194" w="6419437">
                <a:moveTo>
                  <a:pt x="0" y="0"/>
                </a:moveTo>
                <a:lnTo>
                  <a:pt x="6419437" y="0"/>
                </a:lnTo>
                <a:lnTo>
                  <a:pt x="6419437" y="6339195"/>
                </a:lnTo>
                <a:lnTo>
                  <a:pt x="0" y="6339195"/>
                </a:lnTo>
                <a:lnTo>
                  <a:pt x="0" y="0"/>
                </a:lnTo>
                <a:close/>
              </a:path>
            </a:pathLst>
          </a:custGeom>
          <a:blipFill>
            <a:blip r:embed="rId2"/>
            <a:stretch>
              <a:fillRect l="0" t="0" r="0" b="0"/>
            </a:stretch>
          </a:blipFill>
        </p:spPr>
      </p:sp>
      <p:sp>
        <p:nvSpPr>
          <p:cNvPr name="TextBox 9" id="9"/>
          <p:cNvSpPr txBox="true"/>
          <p:nvPr/>
        </p:nvSpPr>
        <p:spPr>
          <a:xfrm rot="0">
            <a:off x="1423717" y="2114257"/>
            <a:ext cx="7420213" cy="4414520"/>
          </a:xfrm>
          <a:prstGeom prst="rect">
            <a:avLst/>
          </a:prstGeom>
        </p:spPr>
        <p:txBody>
          <a:bodyPr anchor="t" rtlCol="false" tIns="0" lIns="0" bIns="0" rIns="0">
            <a:spAutoFit/>
          </a:bodyPr>
          <a:lstStyle/>
          <a:p>
            <a:pPr algn="l">
              <a:lnSpc>
                <a:spcPts val="2379"/>
              </a:lnSpc>
            </a:pPr>
            <a:r>
              <a:rPr lang="en-US" sz="1699">
                <a:solidFill>
                  <a:srgbClr val="1F2020"/>
                </a:solidFill>
                <a:latin typeface="Open Sans 1"/>
                <a:ea typeface="Open Sans 1"/>
                <a:cs typeface="Open Sans 1"/>
                <a:sym typeface="Open Sans 1"/>
              </a:rPr>
              <a:t>Đây là cách truy xuất thông tin tự động "gộp" các đoạn nhỏ (chunks) liên quan lại với nhau. Thay vì chỉ lấy một đoạn khớp với câu hỏi, nó tìm và kết hợp nhiều đoạn có liên quan (dựa trên ngữ nghĩa hoặc vị trí) để tạo ra câu trả lời đầy đủ, chính xác hơn.</a:t>
            </a:r>
          </a:p>
          <a:p>
            <a:pPr algn="l" marL="367029" indent="-183514" lvl="1">
              <a:lnSpc>
                <a:spcPts val="2379"/>
              </a:lnSpc>
              <a:buFont typeface="Arial"/>
              <a:buChar char="•"/>
            </a:pPr>
            <a:r>
              <a:rPr lang="en-US" sz="1699" spc="-5">
                <a:solidFill>
                  <a:srgbClr val="1F2020"/>
                </a:solidFill>
                <a:latin typeface="Open Sans 1"/>
                <a:ea typeface="Open Sans 1"/>
                <a:cs typeface="Open Sans 1"/>
                <a:sym typeface="Open Sans 1"/>
              </a:rPr>
              <a:t>Nó cho phép các chunks nhỏ hơn được merge thành các chunks to hơn. Nó thực hiện thông qua các bước như sau:</a:t>
            </a:r>
          </a:p>
          <a:p>
            <a:pPr algn="l" marL="734058" indent="-244686" lvl="2">
              <a:lnSpc>
                <a:spcPts val="2379"/>
              </a:lnSpc>
              <a:buAutoNum type="alphaLcPeriod" startAt="1"/>
            </a:pPr>
            <a:r>
              <a:rPr lang="en-US" sz="1699">
                <a:solidFill>
                  <a:srgbClr val="1F2020"/>
                </a:solidFill>
                <a:latin typeface="Open Sans 1"/>
                <a:ea typeface="Open Sans 1"/>
                <a:cs typeface="Open Sans 1"/>
                <a:sym typeface="Open Sans 1"/>
              </a:rPr>
              <a:t>Xác định hệ thống phân cấp của các chunks nhỏ (children) được liên kết với chunks lớn hơn (parent-chunk).</a:t>
            </a:r>
          </a:p>
          <a:p>
            <a:pPr algn="l" marL="734058" indent="-244686" lvl="2">
              <a:lnSpc>
                <a:spcPts val="2379"/>
              </a:lnSpc>
              <a:buAutoNum type="alphaLcPeriod" startAt="1"/>
            </a:pPr>
            <a:r>
              <a:rPr lang="en-US" sz="1699">
                <a:solidFill>
                  <a:srgbClr val="1F2020"/>
                </a:solidFill>
                <a:latin typeface="Open Sans 1"/>
                <a:ea typeface="Open Sans 1"/>
                <a:cs typeface="Open Sans 1"/>
                <a:sym typeface="Open Sans 1"/>
              </a:rPr>
              <a:t>Nếu tập các chunk nhỏ liên kiết với cha của nó (parent-chunk) vượt qua một ngưỡng nào đó (chẳng hạn như consine similarity), thì sẽ merge các chunk nhỏ hơn đó vào parent-chunk của nó.</a:t>
            </a:r>
          </a:p>
          <a:p>
            <a:pPr algn="l" marL="367029" indent="-183514" lvl="1">
              <a:lnSpc>
                <a:spcPts val="2379"/>
              </a:lnSpc>
              <a:buFont typeface="Arial"/>
              <a:buChar char="•"/>
            </a:pPr>
            <a:r>
              <a:rPr lang="en-US" sz="1699" spc="-5">
                <a:solidFill>
                  <a:srgbClr val="1F2020"/>
                </a:solidFill>
                <a:latin typeface="Open Sans 1"/>
                <a:ea typeface="Open Sans 1"/>
                <a:cs typeface="Open Sans 1"/>
                <a:sym typeface="Open Sans 1"/>
              </a:rPr>
              <a:t>Phương pháp này cuối cũng sẽ retrieval tới parent-chunk để có context tốt hơn.</a:t>
            </a:r>
          </a:p>
          <a:p>
            <a:pPr algn="l">
              <a:lnSpc>
                <a:spcPts val="2379"/>
              </a:lnSpc>
            </a:pPr>
          </a:p>
          <a:p>
            <a:pPr algn="l">
              <a:lnSpc>
                <a:spcPts val="2379"/>
              </a:lnSpc>
            </a:pPr>
          </a:p>
        </p:txBody>
      </p:sp>
      <p:sp>
        <p:nvSpPr>
          <p:cNvPr name="TextBox 10" id="10"/>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02</a:t>
            </a:r>
          </a:p>
        </p:txBody>
      </p:sp>
      <p:sp>
        <p:nvSpPr>
          <p:cNvPr name="TextBox 11" id="11"/>
          <p:cNvSpPr txBox="true"/>
          <p:nvPr/>
        </p:nvSpPr>
        <p:spPr>
          <a:xfrm rot="0">
            <a:off x="529970" y="307173"/>
            <a:ext cx="9207707"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Retrieval</a:t>
            </a:r>
          </a:p>
        </p:txBody>
      </p:sp>
      <p:sp>
        <p:nvSpPr>
          <p:cNvPr name="TextBox 12" id="12"/>
          <p:cNvSpPr txBox="true"/>
          <p:nvPr/>
        </p:nvSpPr>
        <p:spPr>
          <a:xfrm rot="0">
            <a:off x="1423717" y="1450681"/>
            <a:ext cx="7420213" cy="692150"/>
          </a:xfrm>
          <a:prstGeom prst="rect">
            <a:avLst/>
          </a:prstGeom>
        </p:spPr>
        <p:txBody>
          <a:bodyPr anchor="t" rtlCol="false" tIns="0" lIns="0" bIns="0" rIns="0">
            <a:spAutoFit/>
          </a:bodyPr>
          <a:lstStyle/>
          <a:p>
            <a:pPr algn="l">
              <a:lnSpc>
                <a:spcPts val="2799"/>
              </a:lnSpc>
            </a:pPr>
            <a:r>
              <a:rPr lang="en-US" sz="1999" b="true">
                <a:solidFill>
                  <a:srgbClr val="02CDFF"/>
                </a:solidFill>
                <a:latin typeface="Open Sans 1 Bold"/>
                <a:ea typeface="Open Sans 1 Bold"/>
                <a:cs typeface="Open Sans 1 Bold"/>
                <a:sym typeface="Open Sans 1 Bold"/>
              </a:rPr>
              <a:t>Auto-merging Retriever / Hierarchical Retriever</a:t>
            </a:r>
          </a:p>
          <a:p>
            <a:pPr algn="l">
              <a:lnSpc>
                <a:spcPts val="2799"/>
              </a:lnSpc>
              <a:spcBef>
                <a:spcPct val="0"/>
              </a:spcBef>
            </a:pPr>
          </a:p>
        </p:txBody>
      </p:sp>
      <p:sp>
        <p:nvSpPr>
          <p:cNvPr name="TextBox 13" id="13"/>
          <p:cNvSpPr txBox="true"/>
          <p:nvPr/>
        </p:nvSpPr>
        <p:spPr>
          <a:xfrm rot="0">
            <a:off x="1198296" y="6176105"/>
            <a:ext cx="7420213" cy="2642870"/>
          </a:xfrm>
          <a:prstGeom prst="rect">
            <a:avLst/>
          </a:prstGeom>
        </p:spPr>
        <p:txBody>
          <a:bodyPr anchor="t" rtlCol="false" tIns="0" lIns="0" bIns="0" rIns="0">
            <a:spAutoFit/>
          </a:bodyPr>
          <a:lstStyle/>
          <a:p>
            <a:pPr algn="l">
              <a:lnSpc>
                <a:spcPts val="2379"/>
              </a:lnSpc>
            </a:pPr>
            <a:r>
              <a:rPr lang="en-US" sz="1699" b="true">
                <a:solidFill>
                  <a:srgbClr val="1F2020"/>
                </a:solidFill>
                <a:latin typeface="Open Sans 1 Bold"/>
                <a:ea typeface="Open Sans 1 Bold"/>
                <a:cs typeface="Open Sans 1 Bold"/>
                <a:sym typeface="Open Sans 1 Bold"/>
              </a:rPr>
              <a:t>Miêu tả trong ảnh</a:t>
            </a:r>
            <a:r>
              <a:rPr lang="en-US" sz="1699">
                <a:solidFill>
                  <a:srgbClr val="1F2020"/>
                </a:solidFill>
                <a:latin typeface="Open Sans 1"/>
                <a:ea typeface="Open Sans 1"/>
                <a:cs typeface="Open Sans 1"/>
                <a:sym typeface="Open Sans 1"/>
              </a:rPr>
              <a:t> :</a:t>
            </a:r>
          </a:p>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Hình trái : </a:t>
            </a:r>
          </a:p>
          <a:p>
            <a:pPr algn="l" marL="734058" indent="-244686" lvl="2">
              <a:lnSpc>
                <a:spcPts val="2379"/>
              </a:lnSpc>
              <a:buFont typeface="Arial"/>
              <a:buChar char="⚬"/>
            </a:pPr>
            <a:r>
              <a:rPr lang="en-US" sz="1699">
                <a:solidFill>
                  <a:srgbClr val="1F2020"/>
                </a:solidFill>
                <a:latin typeface="Open Sans 1"/>
                <a:ea typeface="Open Sans 1"/>
                <a:cs typeface="Open Sans 1"/>
                <a:sym typeface="Open Sans 1"/>
              </a:rPr>
              <a:t>Là auto-merging hoạt động hiệu quả </a:t>
            </a:r>
          </a:p>
          <a:p>
            <a:pPr algn="l" marL="734058" indent="-244686" lvl="2">
              <a:lnSpc>
                <a:spcPts val="2379"/>
              </a:lnSpc>
              <a:buFont typeface="Arial"/>
              <a:buChar char="⚬"/>
            </a:pPr>
            <a:r>
              <a:rPr lang="en-US" sz="1699">
                <a:solidFill>
                  <a:srgbClr val="1F2020"/>
                </a:solidFill>
                <a:latin typeface="Open Sans 1"/>
                <a:ea typeface="Open Sans 1"/>
                <a:cs typeface="Open Sans 1"/>
                <a:sym typeface="Open Sans 1"/>
              </a:rPr>
              <a:t>Cho thấy một chunk lớn (512) được truy xuất và trả về (màu xanh lam).</a:t>
            </a:r>
          </a:p>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Hình phải :</a:t>
            </a:r>
          </a:p>
          <a:p>
            <a:pPr algn="l" marL="734058" indent="-244686" lvl="2">
              <a:lnSpc>
                <a:spcPts val="2379"/>
              </a:lnSpc>
              <a:buFont typeface="Arial"/>
              <a:buChar char="⚬"/>
            </a:pPr>
            <a:r>
              <a:rPr lang="en-US" sz="1699">
                <a:solidFill>
                  <a:srgbClr val="1F2020"/>
                </a:solidFill>
                <a:latin typeface="Open Sans 1"/>
                <a:ea typeface="Open Sans 1"/>
                <a:cs typeface="Open Sans 1"/>
                <a:sym typeface="Open Sans 1"/>
              </a:rPr>
              <a:t>Không trả về 1 chunk lớn vì chỉ 1 phần dữ liệu được yêu cầu không cần thiết chả hết</a:t>
            </a:r>
          </a:p>
          <a:p>
            <a:pPr algn="l">
              <a:lnSpc>
                <a:spcPts val="237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845301" y="1351400"/>
            <a:ext cx="10832062" cy="7704304"/>
          </a:xfrm>
          <a:custGeom>
            <a:avLst/>
            <a:gdLst/>
            <a:ahLst/>
            <a:cxnLst/>
            <a:rect r="r" b="b" t="t" l="l"/>
            <a:pathLst>
              <a:path h="7704304" w="10832062">
                <a:moveTo>
                  <a:pt x="0" y="0"/>
                </a:moveTo>
                <a:lnTo>
                  <a:pt x="10832062" y="0"/>
                </a:lnTo>
                <a:lnTo>
                  <a:pt x="10832062" y="7704304"/>
                </a:lnTo>
                <a:lnTo>
                  <a:pt x="0" y="7704304"/>
                </a:lnTo>
                <a:lnTo>
                  <a:pt x="0" y="0"/>
                </a:lnTo>
                <a:close/>
              </a:path>
            </a:pathLst>
          </a:custGeom>
          <a:blipFill>
            <a:blip r:embed="rId2"/>
            <a:stretch>
              <a:fillRect l="0" t="0" r="0" b="0"/>
            </a:stretch>
          </a:blipFill>
        </p:spPr>
      </p:sp>
      <p:sp>
        <p:nvSpPr>
          <p:cNvPr name="TextBox 9" id="9"/>
          <p:cNvSpPr txBox="true"/>
          <p:nvPr/>
        </p:nvSpPr>
        <p:spPr>
          <a:xfrm rot="0">
            <a:off x="529970" y="2342070"/>
            <a:ext cx="5754367" cy="5185410"/>
          </a:xfrm>
          <a:prstGeom prst="rect">
            <a:avLst/>
          </a:prstGeom>
        </p:spPr>
        <p:txBody>
          <a:bodyPr anchor="t" rtlCol="false" tIns="0" lIns="0" bIns="0" rIns="0">
            <a:spAutoFit/>
          </a:bodyPr>
          <a:lstStyle/>
          <a:p>
            <a:pPr algn="l">
              <a:lnSpc>
                <a:spcPts val="2939"/>
              </a:lnSpc>
            </a:pPr>
            <a:r>
              <a:rPr lang="en-US" sz="2099">
                <a:solidFill>
                  <a:srgbClr val="1F2020"/>
                </a:solidFill>
                <a:latin typeface="Open Sans 1"/>
                <a:ea typeface="Open Sans 1"/>
                <a:cs typeface="Open Sans 1"/>
                <a:sym typeface="Open Sans 1"/>
              </a:rPr>
              <a:t>Đây là bước cuối cùng trong hệ thống RAG là quá trình tạo ra phản hồi cho người dùng. Trong bước này, mô hình tổng hợp các thông tin được truy xuất với tri thức có sẵn trong nó (pre-trained knowledge) để tạo ra các phản hồi mạch lạc và</a:t>
            </a:r>
            <a:r>
              <a:rPr lang="en-US" sz="2099">
                <a:solidFill>
                  <a:srgbClr val="1F2020"/>
                </a:solidFill>
                <a:latin typeface="Open Sans 1"/>
                <a:ea typeface="Open Sans 1"/>
                <a:cs typeface="Open Sans 1"/>
                <a:sym typeface="Open Sans 1"/>
              </a:rPr>
              <a:t> phù hợp với ngữ cảnh. Quá trình này bao gồm việc tích hợp những hiểu biết sâu sắc thu thập được từ nhiều nguồn khác nhau, đảm bảo độ chính xác và mức độ liên quan, đồng thời tạo ra phản hồi không chỉ mang tính thông tin mà còn phù hợp với truy vấn ban đầu của ng</a:t>
            </a:r>
            <a:r>
              <a:rPr lang="en-US" sz="2099">
                <a:solidFill>
                  <a:srgbClr val="1F2020"/>
                </a:solidFill>
                <a:latin typeface="Open Sans 1"/>
                <a:ea typeface="Open Sans 1"/>
                <a:cs typeface="Open Sans 1"/>
                <a:sym typeface="Open Sans 1"/>
              </a:rPr>
              <a:t>ười dùng, duy trì giọng điệu tự nhiên và mang tính trò chuyện.</a:t>
            </a:r>
          </a:p>
          <a:p>
            <a:pPr algn="l">
              <a:lnSpc>
                <a:spcPts val="2939"/>
              </a:lnSpc>
            </a:pPr>
          </a:p>
        </p:txBody>
      </p:sp>
      <p:sp>
        <p:nvSpPr>
          <p:cNvPr name="TextBox 10" id="10"/>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02</a:t>
            </a:r>
          </a:p>
        </p:txBody>
      </p:sp>
      <p:sp>
        <p:nvSpPr>
          <p:cNvPr name="TextBox 11" id="11"/>
          <p:cNvSpPr txBox="true"/>
          <p:nvPr/>
        </p:nvSpPr>
        <p:spPr>
          <a:xfrm rot="0">
            <a:off x="529970" y="307173"/>
            <a:ext cx="13981989" cy="1825625"/>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Response Generation / Synthesis</a:t>
            </a:r>
          </a:p>
          <a:p>
            <a:pPr algn="l">
              <a:lnSpc>
                <a:spcPts val="715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2377" y="3035914"/>
            <a:ext cx="4215172" cy="4215172"/>
          </a:xfrm>
          <a:custGeom>
            <a:avLst/>
            <a:gdLst/>
            <a:ahLst/>
            <a:cxnLst/>
            <a:rect r="r" b="b" t="t" l="l"/>
            <a:pathLst>
              <a:path h="4215172" w="4215172">
                <a:moveTo>
                  <a:pt x="0" y="0"/>
                </a:moveTo>
                <a:lnTo>
                  <a:pt x="4215172" y="0"/>
                </a:lnTo>
                <a:lnTo>
                  <a:pt x="4215172" y="4215172"/>
                </a:lnTo>
                <a:lnTo>
                  <a:pt x="0" y="4215172"/>
                </a:lnTo>
                <a:lnTo>
                  <a:pt x="0" y="0"/>
                </a:lnTo>
                <a:close/>
              </a:path>
            </a:pathLst>
          </a:custGeom>
          <a:blipFill>
            <a:blip r:embed="rId2"/>
            <a:stretch>
              <a:fillRect l="0" t="0" r="0" b="0"/>
            </a:stretch>
          </a:blipFill>
        </p:spPr>
      </p:sp>
      <p:grpSp>
        <p:nvGrpSpPr>
          <p:cNvPr name="Group 3" id="3"/>
          <p:cNvGrpSpPr/>
          <p:nvPr/>
        </p:nvGrpSpPr>
        <p:grpSpPr>
          <a:xfrm rot="0">
            <a:off x="17749838" y="7527480"/>
            <a:ext cx="47625" cy="1740345"/>
            <a:chOff x="0" y="0"/>
            <a:chExt cx="12543" cy="458362"/>
          </a:xfrm>
        </p:grpSpPr>
        <p:sp>
          <p:nvSpPr>
            <p:cNvPr name="Freeform 4" id="4"/>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5" id="5"/>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259300" y="0"/>
            <a:ext cx="1028700" cy="1028700"/>
            <a:chOff x="0" y="0"/>
            <a:chExt cx="270933" cy="270933"/>
          </a:xfrm>
        </p:grpSpPr>
        <p:sp>
          <p:nvSpPr>
            <p:cNvPr name="Freeform 8" id="8"/>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9" id="9"/>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1" id="11"/>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Contact</a:t>
            </a:r>
          </a:p>
        </p:txBody>
      </p:sp>
      <p:sp>
        <p:nvSpPr>
          <p:cNvPr name="TextBox 12" id="12"/>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About Us</a:t>
            </a:r>
          </a:p>
        </p:txBody>
      </p:sp>
      <p:sp>
        <p:nvSpPr>
          <p:cNvPr name="TextBox 13" id="13"/>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Service</a:t>
            </a:r>
          </a:p>
        </p:txBody>
      </p:sp>
      <p:sp>
        <p:nvSpPr>
          <p:cNvPr name="TextBox 14" id="14"/>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Home</a:t>
            </a:r>
          </a:p>
        </p:txBody>
      </p:sp>
      <p:sp>
        <p:nvSpPr>
          <p:cNvPr name="TextBox 15" id="15"/>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01</a:t>
            </a:r>
          </a:p>
        </p:txBody>
      </p:sp>
      <p:sp>
        <p:nvSpPr>
          <p:cNvPr name="TextBox 16" id="16"/>
          <p:cNvSpPr txBox="true"/>
          <p:nvPr/>
        </p:nvSpPr>
        <p:spPr>
          <a:xfrm rot="0">
            <a:off x="6926655" y="1401871"/>
            <a:ext cx="11361345" cy="8797149"/>
          </a:xfrm>
          <a:prstGeom prst="rect">
            <a:avLst/>
          </a:prstGeom>
        </p:spPr>
        <p:txBody>
          <a:bodyPr anchor="t" rtlCol="false" tIns="0" lIns="0" bIns="0" rIns="0">
            <a:spAutoFit/>
          </a:bodyPr>
          <a:lstStyle/>
          <a:p>
            <a:pPr algn="l">
              <a:lnSpc>
                <a:spcPts val="17542"/>
              </a:lnSpc>
              <a:spcBef>
                <a:spcPct val="0"/>
              </a:spcBef>
            </a:pPr>
            <a:r>
              <a:rPr lang="en-US" b="true" sz="12530">
                <a:solidFill>
                  <a:srgbClr val="02CDFF"/>
                </a:solidFill>
                <a:latin typeface="Barlow Condensed Bold"/>
                <a:ea typeface="Barlow Condensed Bold"/>
                <a:cs typeface="Barlow Condensed Bold"/>
                <a:sym typeface="Barlow Condensed Bold"/>
              </a:rPr>
              <a:t>Corrective Retrieval-Augmented Generation (CRAG)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0" id="10"/>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Contact</a:t>
            </a:r>
          </a:p>
        </p:txBody>
      </p:sp>
      <p:sp>
        <p:nvSpPr>
          <p:cNvPr name="TextBox 11" id="11"/>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About Us</a:t>
            </a:r>
          </a:p>
        </p:txBody>
      </p:sp>
      <p:sp>
        <p:nvSpPr>
          <p:cNvPr name="TextBox 12" id="12"/>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Service</a:t>
            </a:r>
          </a:p>
        </p:txBody>
      </p:sp>
      <p:sp>
        <p:nvSpPr>
          <p:cNvPr name="TextBox 13" id="13"/>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Home</a:t>
            </a:r>
          </a:p>
        </p:txBody>
      </p:sp>
      <p:sp>
        <p:nvSpPr>
          <p:cNvPr name="TextBox 14" id="14"/>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03</a:t>
            </a:r>
          </a:p>
        </p:txBody>
      </p:sp>
      <p:sp>
        <p:nvSpPr>
          <p:cNvPr name="TextBox 15" id="15"/>
          <p:cNvSpPr txBox="true"/>
          <p:nvPr/>
        </p:nvSpPr>
        <p:spPr>
          <a:xfrm rot="0">
            <a:off x="2240788" y="2391792"/>
            <a:ext cx="4125510"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About CRAG</a:t>
            </a:r>
          </a:p>
        </p:txBody>
      </p:sp>
      <p:sp>
        <p:nvSpPr>
          <p:cNvPr name="TextBox 16" id="16"/>
          <p:cNvSpPr txBox="true"/>
          <p:nvPr/>
        </p:nvSpPr>
        <p:spPr>
          <a:xfrm rot="0">
            <a:off x="1008284" y="3707187"/>
            <a:ext cx="16139082" cy="3699510"/>
          </a:xfrm>
          <a:prstGeom prst="rect">
            <a:avLst/>
          </a:prstGeom>
        </p:spPr>
        <p:txBody>
          <a:bodyPr anchor="t" rtlCol="false" tIns="0" lIns="0" bIns="0" rIns="0">
            <a:spAutoFit/>
          </a:bodyPr>
          <a:lstStyle/>
          <a:p>
            <a:pPr algn="l">
              <a:lnSpc>
                <a:spcPts val="2939"/>
              </a:lnSpc>
            </a:pPr>
            <a:r>
              <a:rPr lang="en-US" sz="2099">
                <a:solidFill>
                  <a:srgbClr val="1F2020"/>
                </a:solidFill>
                <a:latin typeface="Open Sans 1"/>
                <a:ea typeface="Open Sans 1"/>
                <a:cs typeface="Open Sans 1"/>
                <a:sym typeface="Open Sans 1"/>
              </a:rPr>
              <a:t>Gỉa sử trong giờ kiểm tra của thầy thầy cho giở sách ra tra thì ta có 3 chiến lược :</a:t>
            </a:r>
          </a:p>
          <a:p>
            <a:pPr algn="l" marL="453387" indent="-226693" lvl="1">
              <a:lnSpc>
                <a:spcPts val="2939"/>
              </a:lnSpc>
              <a:buFont typeface="Arial"/>
              <a:buChar char="•"/>
            </a:pPr>
            <a:r>
              <a:rPr lang="en-US" sz="2099" spc="-6">
                <a:solidFill>
                  <a:srgbClr val="1F2020"/>
                </a:solidFill>
                <a:latin typeface="Open Sans 1"/>
                <a:ea typeface="Open Sans 1"/>
                <a:cs typeface="Open Sans 1"/>
                <a:sym typeface="Open Sans 1"/>
              </a:rPr>
              <a:t>Chiến lược 1: Trả lời nhanh các câu mà bạn đã ôn tập. Đối với những câu mà bạn chưa học, mở sách ra và tham khảo thôi . Khi này bạn phải nhanh chóng tìm trong sách các kiến thức liên quan đến câu hỏi, tổ chức lại và tóm tắt chúng trong đầu, sau đó viết câu trả lời của bạn ra giấy thi.</a:t>
            </a:r>
          </a:p>
          <a:p>
            <a:pPr algn="l" marL="453387" indent="-226693" lvl="1">
              <a:lnSpc>
                <a:spcPts val="2939"/>
              </a:lnSpc>
              <a:buFont typeface="Arial"/>
              <a:buChar char="•"/>
            </a:pPr>
            <a:r>
              <a:rPr lang="en-US" sz="2099" spc="-6">
                <a:solidFill>
                  <a:srgbClr val="1F2020"/>
                </a:solidFill>
                <a:latin typeface="Open Sans 1"/>
                <a:ea typeface="Open Sans 1"/>
                <a:cs typeface="Open Sans 1"/>
                <a:sym typeface="Open Sans 1"/>
              </a:rPr>
              <a:t>Chiến lược 2: Đối với mỗi câu hỏi mở sách ra tìm luôn. Xác định các phần liên quan, tóm tắt chúng trong đầu, rồi viết câu trả lời của bạn ra giấy thi.</a:t>
            </a:r>
          </a:p>
          <a:p>
            <a:pPr algn="l" marL="453387" indent="-226693" lvl="1">
              <a:lnSpc>
                <a:spcPts val="2939"/>
              </a:lnSpc>
              <a:buFont typeface="Arial"/>
              <a:buChar char="•"/>
            </a:pPr>
            <a:r>
              <a:rPr lang="en-US" sz="2099" spc="-6">
                <a:solidFill>
                  <a:srgbClr val="1F2020"/>
                </a:solidFill>
                <a:latin typeface="Open Sans 1"/>
                <a:ea typeface="Open Sans 1"/>
                <a:cs typeface="Open Sans 1"/>
                <a:sym typeface="Open Sans 1"/>
              </a:rPr>
              <a:t>Chiến lược 3: Đối với mỗi câu hỏi, tham khảo sách và xác định các phần liên quan. Sau đó, phân loại thông tin thu thập được thành ba nhóm: Đúng, Sai và Mơ hồ. Xử lý từng loại thông tin một cách riêng biệt. Sau đó, dựa trên thông tin đã xử lý này, tổng hợp và tóm tắt trong đầu. Cuối cùng ghi ra câu trả lời.</a:t>
            </a:r>
          </a:p>
          <a:p>
            <a:pPr algn="l">
              <a:lnSpc>
                <a:spcPts val="2939"/>
              </a:lnSpc>
            </a:pPr>
            <a:r>
              <a:rPr lang="en-US" sz="2099">
                <a:solidFill>
                  <a:srgbClr val="1F2020"/>
                </a:solidFill>
                <a:latin typeface="Open Sans 1"/>
                <a:ea typeface="Open Sans 1"/>
                <a:cs typeface="Open Sans 1"/>
                <a:sym typeface="Open Sans 1"/>
              </a:rPr>
              <a:t>Thì chiến lược 2 là RAG cổ điển còn chiến lược 3 sẽ là CRAG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851342" y="1484158"/>
            <a:ext cx="6578731" cy="7890532"/>
          </a:xfrm>
          <a:custGeom>
            <a:avLst/>
            <a:gdLst/>
            <a:ahLst/>
            <a:cxnLst/>
            <a:rect r="r" b="b" t="t" l="l"/>
            <a:pathLst>
              <a:path h="7890532" w="6578731">
                <a:moveTo>
                  <a:pt x="0" y="0"/>
                </a:moveTo>
                <a:lnTo>
                  <a:pt x="6578731" y="0"/>
                </a:lnTo>
                <a:lnTo>
                  <a:pt x="6578731" y="7890532"/>
                </a:lnTo>
                <a:lnTo>
                  <a:pt x="0" y="7890532"/>
                </a:lnTo>
                <a:lnTo>
                  <a:pt x="0" y="0"/>
                </a:lnTo>
                <a:close/>
              </a:path>
            </a:pathLst>
          </a:custGeom>
          <a:blipFill>
            <a:blip r:embed="rId4"/>
            <a:stretch>
              <a:fillRect l="0" t="0" r="0" b="0"/>
            </a:stretch>
          </a:blipFill>
        </p:spPr>
      </p:sp>
      <p:sp>
        <p:nvSpPr>
          <p:cNvPr name="TextBox 10" id="10"/>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1" id="11"/>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Contact</a:t>
            </a:r>
          </a:p>
        </p:txBody>
      </p:sp>
      <p:sp>
        <p:nvSpPr>
          <p:cNvPr name="TextBox 12" id="12"/>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About Us</a:t>
            </a:r>
          </a:p>
        </p:txBody>
      </p:sp>
      <p:sp>
        <p:nvSpPr>
          <p:cNvPr name="TextBox 13" id="13"/>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Service</a:t>
            </a:r>
          </a:p>
        </p:txBody>
      </p:sp>
      <p:sp>
        <p:nvSpPr>
          <p:cNvPr name="TextBox 14" id="14"/>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Home</a:t>
            </a:r>
          </a:p>
        </p:txBody>
      </p:sp>
      <p:sp>
        <p:nvSpPr>
          <p:cNvPr name="TextBox 15" id="15"/>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03</a:t>
            </a:r>
          </a:p>
        </p:txBody>
      </p:sp>
      <p:sp>
        <p:nvSpPr>
          <p:cNvPr name="TextBox 16" id="16"/>
          <p:cNvSpPr txBox="true"/>
          <p:nvPr/>
        </p:nvSpPr>
        <p:spPr>
          <a:xfrm rot="0">
            <a:off x="2240788" y="2391792"/>
            <a:ext cx="4125510"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About CRAG</a:t>
            </a:r>
          </a:p>
        </p:txBody>
      </p:sp>
      <p:sp>
        <p:nvSpPr>
          <p:cNvPr name="TextBox 17" id="17"/>
          <p:cNvSpPr txBox="true"/>
          <p:nvPr/>
        </p:nvSpPr>
        <p:spPr>
          <a:xfrm rot="0">
            <a:off x="1008284" y="3716712"/>
            <a:ext cx="8843058" cy="2183130"/>
          </a:xfrm>
          <a:prstGeom prst="rect">
            <a:avLst/>
          </a:prstGeom>
        </p:spPr>
        <p:txBody>
          <a:bodyPr anchor="t" rtlCol="false" tIns="0" lIns="0" bIns="0" rIns="0">
            <a:spAutoFit/>
          </a:bodyPr>
          <a:lstStyle/>
          <a:p>
            <a:pPr algn="l">
              <a:lnSpc>
                <a:spcPts val="2519"/>
              </a:lnSpc>
            </a:pPr>
            <a:r>
              <a:rPr lang="en-US" sz="1799">
                <a:solidFill>
                  <a:srgbClr val="1F2020"/>
                </a:solidFill>
                <a:latin typeface="Open Sans 1"/>
                <a:ea typeface="Open Sans 1"/>
                <a:cs typeface="Open Sans 1"/>
                <a:sym typeface="Open Sans 1"/>
              </a:rPr>
              <a:t>Trong ảnh là quá trình miêu tả về hoạt động giữa retriever và generator trong đó:</a:t>
            </a:r>
          </a:p>
          <a:p>
            <a:pPr algn="l" marL="388618" indent="-194309" lvl="1">
              <a:lnSpc>
                <a:spcPts val="2519"/>
              </a:lnSpc>
              <a:buFont typeface="Arial"/>
              <a:buChar char="•"/>
            </a:pPr>
            <a:r>
              <a:rPr lang="en-US" sz="1799">
                <a:solidFill>
                  <a:srgbClr val="1F2020"/>
                </a:solidFill>
                <a:latin typeface="Open Sans 1"/>
                <a:ea typeface="Open Sans 1"/>
                <a:cs typeface="Open Sans 1"/>
                <a:sym typeface="Open Sans 1"/>
              </a:rPr>
              <a:t>ảnh trái là quá trình retriever truy xuất thông tin đúng -&gt; gene đúng  </a:t>
            </a:r>
          </a:p>
          <a:p>
            <a:pPr algn="l" marL="388618" indent="-194309" lvl="1">
              <a:lnSpc>
                <a:spcPts val="2519"/>
              </a:lnSpc>
              <a:buFont typeface="Arial"/>
              <a:buChar char="•"/>
            </a:pPr>
            <a:r>
              <a:rPr lang="en-US" sz="1799">
                <a:solidFill>
                  <a:srgbClr val="1F2020"/>
                </a:solidFill>
                <a:latin typeface="Open Sans 1"/>
                <a:ea typeface="Open Sans 1"/>
                <a:cs typeface="Open Sans 1"/>
                <a:sym typeface="Open Sans 1"/>
              </a:rPr>
              <a:t>ảnh phải là ngược lại retriever truy xuất sai tài liệu và gene trả lời sai ảo giác thông tin(hallucination)</a:t>
            </a:r>
          </a:p>
          <a:p>
            <a:pPr algn="l">
              <a:lnSpc>
                <a:spcPts val="2519"/>
              </a:lnSpc>
            </a:pPr>
            <a:r>
              <a:rPr lang="en-US" sz="1799">
                <a:solidFill>
                  <a:srgbClr val="1F2020"/>
                </a:solidFill>
                <a:latin typeface="Open Sans 1"/>
                <a:ea typeface="Open Sans 1"/>
                <a:cs typeface="Open Sans 1"/>
                <a:sym typeface="Open Sans 1"/>
              </a:rPr>
              <a:t>Đây là hiện tượng thường gặp về RAG nếu là CRAG thì ta sẽ có 1 bộ phân loại thông tin truy xuất gồm T, F, mơ hồ hạn chế được hallucination</a:t>
            </a:r>
          </a:p>
          <a:p>
            <a:pPr algn="l">
              <a:lnSpc>
                <a:spcPts val="251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082269" y="0"/>
            <a:ext cx="13360294" cy="10039307"/>
          </a:xfrm>
          <a:custGeom>
            <a:avLst/>
            <a:gdLst/>
            <a:ahLst/>
            <a:cxnLst/>
            <a:rect r="r" b="b" t="t" l="l"/>
            <a:pathLst>
              <a:path h="10039307" w="13360294">
                <a:moveTo>
                  <a:pt x="0" y="0"/>
                </a:moveTo>
                <a:lnTo>
                  <a:pt x="13360294" y="0"/>
                </a:lnTo>
                <a:lnTo>
                  <a:pt x="13360294" y="10039307"/>
                </a:lnTo>
                <a:lnTo>
                  <a:pt x="0" y="10039307"/>
                </a:lnTo>
                <a:lnTo>
                  <a:pt x="0" y="0"/>
                </a:lnTo>
                <a:close/>
              </a:path>
            </a:pathLst>
          </a:custGeom>
          <a:blipFill>
            <a:blip r:embed="rId4"/>
            <a:stretch>
              <a:fillRect l="0" t="0" r="0" b="0"/>
            </a:stretch>
          </a:blipFill>
        </p:spPr>
      </p:sp>
      <p:sp>
        <p:nvSpPr>
          <p:cNvPr name="TextBox 10" id="10"/>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1" id="11"/>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03</a:t>
            </a:r>
          </a:p>
        </p:txBody>
      </p:sp>
      <p:sp>
        <p:nvSpPr>
          <p:cNvPr name="TextBox 12" id="12"/>
          <p:cNvSpPr txBox="true"/>
          <p:nvPr/>
        </p:nvSpPr>
        <p:spPr>
          <a:xfrm rot="0">
            <a:off x="2240788" y="2391792"/>
            <a:ext cx="4125510"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About CRAG</a:t>
            </a:r>
          </a:p>
        </p:txBody>
      </p:sp>
      <p:sp>
        <p:nvSpPr>
          <p:cNvPr name="TextBox 13" id="13"/>
          <p:cNvSpPr txBox="true"/>
          <p:nvPr/>
        </p:nvSpPr>
        <p:spPr>
          <a:xfrm rot="0">
            <a:off x="1039108" y="3630844"/>
            <a:ext cx="8843058" cy="2497455"/>
          </a:xfrm>
          <a:prstGeom prst="rect">
            <a:avLst/>
          </a:prstGeom>
        </p:spPr>
        <p:txBody>
          <a:bodyPr anchor="t" rtlCol="false" tIns="0" lIns="0" bIns="0" rIns="0">
            <a:spAutoFit/>
          </a:bodyPr>
          <a:lstStyle/>
          <a:p>
            <a:pPr algn="l">
              <a:lnSpc>
                <a:spcPts val="2519"/>
              </a:lnSpc>
            </a:pPr>
            <a:r>
              <a:rPr lang="en-US" sz="1799" b="true">
                <a:solidFill>
                  <a:srgbClr val="1F2020"/>
                </a:solidFill>
                <a:latin typeface="Open Sans 1 Bold"/>
                <a:ea typeface="Open Sans 1 Bold"/>
                <a:cs typeface="Open Sans 1 Bold"/>
                <a:sym typeface="Open Sans 1 Bold"/>
              </a:rPr>
              <a:t>CRAG</a:t>
            </a:r>
            <a:r>
              <a:rPr lang="en-US" sz="1799">
                <a:solidFill>
                  <a:srgbClr val="1F2020"/>
                </a:solidFill>
                <a:latin typeface="Open Sans 1"/>
                <a:ea typeface="Open Sans 1"/>
                <a:cs typeface="Open Sans 1"/>
                <a:sym typeface="Open Sans 1"/>
              </a:rPr>
              <a:t> được thiết kế với một </a:t>
            </a:r>
            <a:r>
              <a:rPr lang="en-US" sz="1799" b="true">
                <a:solidFill>
                  <a:srgbClr val="1F2020"/>
                </a:solidFill>
                <a:latin typeface="Open Sans 1 Bold"/>
                <a:ea typeface="Open Sans 1 Bold"/>
                <a:cs typeface="Open Sans 1 Bold"/>
                <a:sym typeface="Open Sans 1 Bold"/>
              </a:rPr>
              <a:t>bộ đánh giá tìm kiếm </a:t>
            </a:r>
            <a:r>
              <a:rPr lang="en-US" sz="1799">
                <a:solidFill>
                  <a:srgbClr val="1F2020"/>
                </a:solidFill>
                <a:latin typeface="Open Sans 1"/>
                <a:ea typeface="Open Sans 1"/>
                <a:cs typeface="Open Sans 1"/>
                <a:sym typeface="Open Sans 1"/>
              </a:rPr>
              <a:t>để đánh giá chất lượng ttin truy xuất so query . Trong ảnh là mô tả kiến trúc tổng thể với CRAG là phần được đóng khung nét đứt màu đỏ.(Thằng này có khả năng search web để bổ sung ttin )</a:t>
            </a:r>
          </a:p>
          <a:p>
            <a:pPr algn="l">
              <a:lnSpc>
                <a:spcPts val="2519"/>
              </a:lnSpc>
            </a:pPr>
            <a:r>
              <a:rPr lang="en-US" sz="1799" b="true">
                <a:solidFill>
                  <a:srgbClr val="1F2020"/>
                </a:solidFill>
                <a:latin typeface="Open Sans 1 Bold"/>
                <a:ea typeface="Open Sans 1 Bold"/>
                <a:cs typeface="Open Sans 1 Bold"/>
                <a:sym typeface="Open Sans 1 Bold"/>
              </a:rPr>
              <a:t>Bộ đánh giá :</a:t>
            </a:r>
          </a:p>
          <a:p>
            <a:pPr algn="l" marL="388618" indent="-194309" lvl="1">
              <a:lnSpc>
                <a:spcPts val="2519"/>
              </a:lnSpc>
              <a:buFont typeface="Arial"/>
              <a:buChar char="•"/>
            </a:pPr>
            <a:r>
              <a:rPr lang="en-US" b="true" sz="1799">
                <a:solidFill>
                  <a:srgbClr val="1F2020"/>
                </a:solidFill>
                <a:latin typeface="Open Sans 1 Bold"/>
                <a:ea typeface="Open Sans 1 Bold"/>
                <a:cs typeface="Open Sans 1 Bold"/>
                <a:sym typeface="Open Sans 1 Bold"/>
              </a:rPr>
              <a:t>Đúng :</a:t>
            </a:r>
            <a:r>
              <a:rPr lang="en-US" sz="1799">
                <a:solidFill>
                  <a:srgbClr val="1F2020"/>
                </a:solidFill>
                <a:latin typeface="Open Sans 1"/>
                <a:ea typeface="Open Sans 1"/>
                <a:cs typeface="Open Sans 1"/>
                <a:sym typeface="Open Sans 1"/>
              </a:rPr>
              <a:t> Thì như RAG</a:t>
            </a:r>
          </a:p>
          <a:p>
            <a:pPr algn="l" marL="388618" indent="-194309" lvl="1">
              <a:lnSpc>
                <a:spcPts val="2519"/>
              </a:lnSpc>
              <a:buFont typeface="Arial"/>
              <a:buChar char="•"/>
            </a:pPr>
            <a:r>
              <a:rPr lang="en-US" b="true" sz="1799">
                <a:solidFill>
                  <a:srgbClr val="1F2020"/>
                </a:solidFill>
                <a:latin typeface="Open Sans 1 Bold"/>
                <a:ea typeface="Open Sans 1 Bold"/>
                <a:cs typeface="Open Sans 1 Bold"/>
                <a:sym typeface="Open Sans 1 Bold"/>
              </a:rPr>
              <a:t>Sai :</a:t>
            </a:r>
            <a:r>
              <a:rPr lang="en-US" sz="1799">
                <a:solidFill>
                  <a:srgbClr val="1F2020"/>
                </a:solidFill>
                <a:latin typeface="Open Sans 1"/>
                <a:ea typeface="Open Sans 1"/>
                <a:cs typeface="Open Sans 1"/>
                <a:sym typeface="Open Sans 1"/>
              </a:rPr>
              <a:t> Thì ta sẽ không thể gửi ttin -&gt; LLM(gene) và cái này có một bộ công cụ tìm kiếm web để truy xuất ttin ngoài</a:t>
            </a:r>
          </a:p>
          <a:p>
            <a:pPr algn="l" marL="388618" indent="-194309" lvl="1">
              <a:lnSpc>
                <a:spcPts val="2519"/>
              </a:lnSpc>
              <a:buFont typeface="Arial"/>
              <a:buChar char="•"/>
            </a:pPr>
            <a:r>
              <a:rPr lang="en-US" b="true" sz="1799">
                <a:solidFill>
                  <a:srgbClr val="1F2020"/>
                </a:solidFill>
                <a:latin typeface="Open Sans 1 Bold"/>
                <a:ea typeface="Open Sans 1 Bold"/>
                <a:cs typeface="Open Sans 1 Bold"/>
                <a:sym typeface="Open Sans 1 Bold"/>
              </a:rPr>
              <a:t>Mơ hồ : </a:t>
            </a:r>
            <a:r>
              <a:rPr lang="en-US" sz="1799">
                <a:solidFill>
                  <a:srgbClr val="1F2020"/>
                </a:solidFill>
                <a:latin typeface="Open Sans 1"/>
                <a:ea typeface="Open Sans 1"/>
                <a:cs typeface="Open Sans 1"/>
                <a:sym typeface="Open Sans 1"/>
              </a:rPr>
              <a:t>Thông tin sẽ bổ sung bằng tool tra web</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8082254" y="2215101"/>
            <a:ext cx="8634008" cy="5094065"/>
          </a:xfrm>
          <a:custGeom>
            <a:avLst/>
            <a:gdLst/>
            <a:ahLst/>
            <a:cxnLst/>
            <a:rect r="r" b="b" t="t" l="l"/>
            <a:pathLst>
              <a:path h="5094065" w="8634008">
                <a:moveTo>
                  <a:pt x="0" y="0"/>
                </a:moveTo>
                <a:lnTo>
                  <a:pt x="8634009" y="0"/>
                </a:lnTo>
                <a:lnTo>
                  <a:pt x="8634009" y="5094065"/>
                </a:lnTo>
                <a:lnTo>
                  <a:pt x="0" y="5094065"/>
                </a:lnTo>
                <a:lnTo>
                  <a:pt x="0" y="0"/>
                </a:lnTo>
                <a:close/>
              </a:path>
            </a:pathLst>
          </a:custGeom>
          <a:blipFill>
            <a:blip r:embed="rId4"/>
            <a:stretch>
              <a:fillRect l="0" t="0" r="0" b="0"/>
            </a:stretch>
          </a:blipFill>
        </p:spPr>
      </p:sp>
      <p:sp>
        <p:nvSpPr>
          <p:cNvPr name="TextBox 13" id="13"/>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4" id="14"/>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03</a:t>
            </a:r>
          </a:p>
        </p:txBody>
      </p:sp>
      <p:sp>
        <p:nvSpPr>
          <p:cNvPr name="TextBox 15" id="15"/>
          <p:cNvSpPr txBox="true"/>
          <p:nvPr/>
        </p:nvSpPr>
        <p:spPr>
          <a:xfrm rot="0">
            <a:off x="2149968" y="2433141"/>
            <a:ext cx="5602112"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CRAG Algorithm</a:t>
            </a:r>
          </a:p>
        </p:txBody>
      </p:sp>
      <p:sp>
        <p:nvSpPr>
          <p:cNvPr name="TextBox 16" id="16"/>
          <p:cNvSpPr txBox="true"/>
          <p:nvPr/>
        </p:nvSpPr>
        <p:spPr>
          <a:xfrm rot="0">
            <a:off x="1021607" y="4428177"/>
            <a:ext cx="6143542" cy="2101850"/>
          </a:xfrm>
          <a:prstGeom prst="rect">
            <a:avLst/>
          </a:prstGeom>
        </p:spPr>
        <p:txBody>
          <a:bodyPr anchor="t" rtlCol="false" tIns="0" lIns="0" bIns="0" rIns="0">
            <a:spAutoFit/>
          </a:bodyPr>
          <a:lstStyle/>
          <a:p>
            <a:pPr algn="l">
              <a:lnSpc>
                <a:spcPts val="2799"/>
              </a:lnSpc>
            </a:pPr>
            <a:r>
              <a:rPr lang="en-US" sz="1999">
                <a:solidFill>
                  <a:srgbClr val="1F2020"/>
                </a:solidFill>
                <a:latin typeface="Open Sans 1"/>
                <a:ea typeface="Open Sans 1"/>
                <a:cs typeface="Open Sans 1"/>
                <a:sym typeface="Open Sans 1"/>
              </a:rPr>
              <a:t>Trong ảnh là mã giả về tt khá rõ ràng r</a:t>
            </a:r>
          </a:p>
          <a:p>
            <a:pPr algn="l">
              <a:lnSpc>
                <a:spcPts val="2799"/>
              </a:lnSpc>
              <a:spcBef>
                <a:spcPct val="0"/>
              </a:spcBef>
            </a:pPr>
            <a:r>
              <a:rPr lang="en-US" b="true" sz="1999">
                <a:solidFill>
                  <a:srgbClr val="1F2020"/>
                </a:solidFill>
                <a:latin typeface="Open Sans 1 Bold"/>
                <a:ea typeface="Open Sans 1 Bold"/>
                <a:cs typeface="Open Sans 1 Bold"/>
                <a:sym typeface="Open Sans 1 Bold"/>
              </a:rPr>
              <a:t>Lưu ý : </a:t>
            </a:r>
            <a:r>
              <a:rPr lang="en-US" sz="1999">
                <a:solidFill>
                  <a:srgbClr val="1F2020"/>
                </a:solidFill>
                <a:latin typeface="Open Sans 1"/>
                <a:ea typeface="Open Sans 1"/>
                <a:cs typeface="Open Sans 1"/>
                <a:sym typeface="Open Sans 1"/>
              </a:rPr>
              <a:t>Trong CRAG khi phát hiện thông tin truy xuất có vấn đề thì nó mới kích hoạt cái web searching tool kia và nó không có trực tiếp search web mà nó sẽ xây dựng 1 promt hoàn chỉnh qua GPT 3.5 Turbo rồi từ đó mới search web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0" id="10"/>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Contact</a:t>
            </a:r>
          </a:p>
        </p:txBody>
      </p:sp>
      <p:sp>
        <p:nvSpPr>
          <p:cNvPr name="TextBox 11" id="11"/>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About Us</a:t>
            </a:r>
          </a:p>
        </p:txBody>
      </p:sp>
      <p:sp>
        <p:nvSpPr>
          <p:cNvPr name="TextBox 12" id="12"/>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Service</a:t>
            </a:r>
          </a:p>
        </p:txBody>
      </p:sp>
      <p:sp>
        <p:nvSpPr>
          <p:cNvPr name="TextBox 13" id="13"/>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Home</a:t>
            </a:r>
          </a:p>
        </p:txBody>
      </p:sp>
      <p:sp>
        <p:nvSpPr>
          <p:cNvPr name="TextBox 14" id="14"/>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03</a:t>
            </a:r>
          </a:p>
        </p:txBody>
      </p:sp>
      <p:grpSp>
        <p:nvGrpSpPr>
          <p:cNvPr name="Group 15" id="15"/>
          <p:cNvGrpSpPr/>
          <p:nvPr/>
        </p:nvGrpSpPr>
        <p:grpSpPr>
          <a:xfrm rot="0">
            <a:off x="12703775" y="1028700"/>
            <a:ext cx="4555525" cy="4567684"/>
            <a:chOff x="0" y="0"/>
            <a:chExt cx="6074033" cy="6090246"/>
          </a:xfrm>
        </p:grpSpPr>
        <p:pic>
          <p:nvPicPr>
            <p:cNvPr name="Picture 16" id="16"/>
            <p:cNvPicPr>
              <a:picLocks noChangeAspect="true"/>
            </p:cNvPicPr>
            <p:nvPr/>
          </p:nvPicPr>
          <p:blipFill>
            <a:blip r:embed="rId4"/>
            <a:srcRect l="0" t="16598" r="0" b="16598"/>
            <a:stretch>
              <a:fillRect/>
            </a:stretch>
          </p:blipFill>
          <p:spPr>
            <a:xfrm flipH="false" flipV="false">
              <a:off x="0" y="0"/>
              <a:ext cx="6074033" cy="6090246"/>
            </a:xfrm>
            <a:prstGeom prst="rect">
              <a:avLst/>
            </a:prstGeom>
          </p:spPr>
        </p:pic>
      </p:grpSp>
      <p:grpSp>
        <p:nvGrpSpPr>
          <p:cNvPr name="Group 17" id="17"/>
          <p:cNvGrpSpPr/>
          <p:nvPr/>
        </p:nvGrpSpPr>
        <p:grpSpPr>
          <a:xfrm rot="0">
            <a:off x="7889954" y="1028700"/>
            <a:ext cx="4555525" cy="4567684"/>
            <a:chOff x="0" y="0"/>
            <a:chExt cx="6074033" cy="6090246"/>
          </a:xfrm>
        </p:grpSpPr>
        <p:pic>
          <p:nvPicPr>
            <p:cNvPr name="Picture 18" id="18"/>
            <p:cNvPicPr>
              <a:picLocks noChangeAspect="true"/>
            </p:cNvPicPr>
            <p:nvPr/>
          </p:nvPicPr>
          <p:blipFill>
            <a:blip r:embed="rId5"/>
            <a:srcRect l="0" t="16598" r="0" b="16598"/>
            <a:stretch>
              <a:fillRect/>
            </a:stretch>
          </p:blipFill>
          <p:spPr>
            <a:xfrm flipH="false" flipV="false">
              <a:off x="0" y="0"/>
              <a:ext cx="6074033" cy="6090246"/>
            </a:xfrm>
            <a:prstGeom prst="rect">
              <a:avLst/>
            </a:prstGeom>
          </p:spPr>
        </p:pic>
      </p:grpSp>
      <p:sp>
        <p:nvSpPr>
          <p:cNvPr name="TextBox 19" id="19"/>
          <p:cNvSpPr txBox="true"/>
          <p:nvPr/>
        </p:nvSpPr>
        <p:spPr>
          <a:xfrm rot="0">
            <a:off x="2240788" y="2391792"/>
            <a:ext cx="4125510"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About RAG</a:t>
            </a:r>
          </a:p>
        </p:txBody>
      </p:sp>
      <p:sp>
        <p:nvSpPr>
          <p:cNvPr name="TextBox 20" id="20"/>
          <p:cNvSpPr txBox="true"/>
          <p:nvPr/>
        </p:nvSpPr>
        <p:spPr>
          <a:xfrm rot="0">
            <a:off x="1008284" y="3707187"/>
            <a:ext cx="6590517" cy="2956560"/>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1F2020"/>
                </a:solidFill>
                <a:latin typeface="Open Sans 1"/>
                <a:ea typeface="Open Sans 1"/>
                <a:cs typeface="Open Sans 1"/>
                <a:sym typeface="Open Sans 1"/>
              </a:rPr>
              <a:t>Là một kĩ thuật giúp nâng cao khả năng của LMG kết hợp với tài liệu bên ngoài </a:t>
            </a:r>
          </a:p>
          <a:p>
            <a:pPr algn="l" marL="453387" indent="-226693" lvl="1">
              <a:lnSpc>
                <a:spcPts val="2939"/>
              </a:lnSpc>
              <a:buFont typeface="Arial"/>
              <a:buChar char="•"/>
            </a:pPr>
            <a:r>
              <a:rPr lang="en-US" sz="2099">
                <a:solidFill>
                  <a:srgbClr val="1F2020"/>
                </a:solidFill>
                <a:latin typeface="Open Sans 1"/>
                <a:ea typeface="Open Sans 1"/>
                <a:cs typeface="Open Sans 1"/>
                <a:sym typeface="Open Sans 1"/>
              </a:rPr>
              <a:t>Khi một truy vấn được thực hiện thì nó sẽ giúp truy xuất các chỉ mục tài liệu rồi đưa ra cái liên quan nhất rồi đưa vào các mô hình to khác như GPT,... Dễ hiểu thì là chọn lọc ngăn quá tải LLM và nâng cao chất lượng đầu vào.</a:t>
            </a:r>
          </a:p>
          <a:p>
            <a:pPr algn="l">
              <a:lnSpc>
                <a:spcPts val="293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952104" y="308930"/>
            <a:ext cx="9014193" cy="9463720"/>
          </a:xfrm>
          <a:custGeom>
            <a:avLst/>
            <a:gdLst/>
            <a:ahLst/>
            <a:cxnLst/>
            <a:rect r="r" b="b" t="t" l="l"/>
            <a:pathLst>
              <a:path h="9463720" w="9014193">
                <a:moveTo>
                  <a:pt x="0" y="0"/>
                </a:moveTo>
                <a:lnTo>
                  <a:pt x="9014194" y="0"/>
                </a:lnTo>
                <a:lnTo>
                  <a:pt x="9014194" y="9463720"/>
                </a:lnTo>
                <a:lnTo>
                  <a:pt x="0" y="9463720"/>
                </a:lnTo>
                <a:lnTo>
                  <a:pt x="0" y="0"/>
                </a:lnTo>
                <a:close/>
              </a:path>
            </a:pathLst>
          </a:custGeom>
          <a:blipFill>
            <a:blip r:embed="rId4"/>
            <a:stretch>
              <a:fillRect l="0" t="0" r="0" b="0"/>
            </a:stretch>
          </a:blipFill>
        </p:spPr>
      </p:sp>
      <p:sp>
        <p:nvSpPr>
          <p:cNvPr name="TextBox 13" id="13"/>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4" id="14"/>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03</a:t>
            </a:r>
          </a:p>
        </p:txBody>
      </p:sp>
      <p:sp>
        <p:nvSpPr>
          <p:cNvPr name="TextBox 15" id="15"/>
          <p:cNvSpPr txBox="true"/>
          <p:nvPr/>
        </p:nvSpPr>
        <p:spPr>
          <a:xfrm rot="0">
            <a:off x="2149968" y="2433141"/>
            <a:ext cx="5602112"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CRAG Algorithm</a:t>
            </a:r>
          </a:p>
        </p:txBody>
      </p:sp>
      <p:sp>
        <p:nvSpPr>
          <p:cNvPr name="TextBox 16" id="16"/>
          <p:cNvSpPr txBox="true"/>
          <p:nvPr/>
        </p:nvSpPr>
        <p:spPr>
          <a:xfrm rot="0">
            <a:off x="1021607" y="4437702"/>
            <a:ext cx="6143542" cy="468376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1F2020"/>
                </a:solidFill>
                <a:latin typeface="Open Sans 1"/>
                <a:ea typeface="Open Sans 1"/>
                <a:cs typeface="Open Sans 1"/>
                <a:sym typeface="Open Sans 1"/>
              </a:rPr>
              <a:t>Hàm crag_inference thực hiện một vòng lặp CRAG với mục tiêu cải thiện câu trả lời cho đến khi evaluator đánh giá là CORRECT với độ tin cậy cao (≥ 0.9) hoặc đạt tối đa số vòng lặp.</a:t>
            </a:r>
          </a:p>
          <a:p>
            <a:pPr algn="l" marL="345439" indent="-172720" lvl="1">
              <a:lnSpc>
                <a:spcPts val="2239"/>
              </a:lnSpc>
              <a:buFont typeface="Arial"/>
              <a:buChar char="•"/>
            </a:pPr>
            <a:r>
              <a:rPr lang="en-US" sz="1599">
                <a:solidFill>
                  <a:srgbClr val="1F2020"/>
                </a:solidFill>
                <a:latin typeface="Open Sans 1"/>
                <a:ea typeface="Open Sans 1"/>
                <a:cs typeface="Open Sans 1"/>
                <a:sym typeface="Open Sans 1"/>
              </a:rPr>
              <a:t>Trong mỗi vòng, hệ thống:</a:t>
            </a:r>
          </a:p>
          <a:p>
            <a:pPr algn="l" marL="345439" indent="-172720" lvl="1">
              <a:lnSpc>
                <a:spcPts val="2239"/>
              </a:lnSpc>
              <a:buAutoNum type="arabicPeriod" startAt="1"/>
            </a:pPr>
            <a:r>
              <a:rPr lang="en-US" sz="1599">
                <a:solidFill>
                  <a:srgbClr val="1F2020"/>
                </a:solidFill>
                <a:latin typeface="Open Sans 1"/>
                <a:ea typeface="Open Sans 1"/>
                <a:cs typeface="Open Sans 1"/>
                <a:sym typeface="Open Sans 1"/>
              </a:rPr>
              <a:t>Retrieve: Lấy context từ cơ sở dữ liệu vector dựa trên câu hỏi hiện tại.</a:t>
            </a:r>
          </a:p>
          <a:p>
            <a:pPr algn="l" marL="345439" indent="-172720" lvl="1">
              <a:lnSpc>
                <a:spcPts val="2239"/>
              </a:lnSpc>
              <a:buAutoNum type="arabicPeriod" startAt="1"/>
            </a:pPr>
            <a:r>
              <a:rPr lang="en-US" sz="1599">
                <a:solidFill>
                  <a:srgbClr val="1F2020"/>
                </a:solidFill>
                <a:latin typeface="Open Sans 1"/>
                <a:ea typeface="Open Sans 1"/>
                <a:cs typeface="Open Sans 1"/>
                <a:sym typeface="Open Sans 1"/>
              </a:rPr>
              <a:t>Generate: Sinh câu trả lời từ context và câu hỏi.</a:t>
            </a:r>
          </a:p>
          <a:p>
            <a:pPr algn="l" marL="345439" indent="-172720" lvl="1">
              <a:lnSpc>
                <a:spcPts val="2239"/>
              </a:lnSpc>
              <a:buAutoNum type="arabicPeriod" startAt="1"/>
            </a:pPr>
            <a:r>
              <a:rPr lang="en-US" sz="1599">
                <a:solidFill>
                  <a:srgbClr val="1F2020"/>
                </a:solidFill>
                <a:latin typeface="Open Sans 1"/>
                <a:ea typeface="Open Sans 1"/>
                <a:cs typeface="Open Sans 1"/>
                <a:sym typeface="Open Sans 1"/>
              </a:rPr>
              <a:t>Evaluate: Đánh giá câu trả lời bằng mô hình evaluator (T5 Large).</a:t>
            </a:r>
          </a:p>
          <a:p>
            <a:pPr algn="l" marL="345439" indent="-172720" lvl="1">
              <a:lnSpc>
                <a:spcPts val="2239"/>
              </a:lnSpc>
              <a:buAutoNum type="arabicPeriod" startAt="1"/>
            </a:pPr>
            <a:r>
              <a:rPr lang="en-US" sz="1599">
                <a:solidFill>
                  <a:srgbClr val="1F2020"/>
                </a:solidFill>
                <a:latin typeface="Open Sans 1"/>
                <a:ea typeface="Open Sans 1"/>
                <a:cs typeface="Open Sans 1"/>
                <a:sym typeface="Open Sans 1"/>
              </a:rPr>
              <a:t>Dựa trên kết quả đánh giá, hệ thống có thể refine câu hỏi hoặc mở rộng context (bằng web search + extended retrieval) để sinh câu trả lời mới.</a:t>
            </a:r>
          </a:p>
          <a:p>
            <a:pPr algn="l" marL="345439" indent="-172720" lvl="1">
              <a:lnSpc>
                <a:spcPts val="2239"/>
              </a:lnSpc>
              <a:buFont typeface="Arial"/>
              <a:buChar char="•"/>
            </a:pPr>
            <a:r>
              <a:rPr lang="en-US" sz="1599">
                <a:solidFill>
                  <a:srgbClr val="1F2020"/>
                </a:solidFill>
                <a:latin typeface="Open Sans 1"/>
                <a:ea typeface="Open Sans 1"/>
                <a:cs typeface="Open Sans 1"/>
                <a:sym typeface="Open Sans 1"/>
              </a:rPr>
              <a:t>Các bước kiểm tra similarity giữa câu hỏi refine và câu hỏi ban đầu đảm bảo rằng quá trình cải thiện không làm lệch quá chủ đề ban đầu.</a:t>
            </a:r>
          </a:p>
          <a:p>
            <a:pPr algn="l">
              <a:lnSpc>
                <a:spcPts val="223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026403" y="0"/>
            <a:ext cx="10232897" cy="4898999"/>
          </a:xfrm>
          <a:custGeom>
            <a:avLst/>
            <a:gdLst/>
            <a:ahLst/>
            <a:cxnLst/>
            <a:rect r="r" b="b" t="t" l="l"/>
            <a:pathLst>
              <a:path h="4898999" w="10232897">
                <a:moveTo>
                  <a:pt x="0" y="0"/>
                </a:moveTo>
                <a:lnTo>
                  <a:pt x="10232897" y="0"/>
                </a:lnTo>
                <a:lnTo>
                  <a:pt x="10232897" y="4898999"/>
                </a:lnTo>
                <a:lnTo>
                  <a:pt x="0" y="4898999"/>
                </a:lnTo>
                <a:lnTo>
                  <a:pt x="0" y="0"/>
                </a:lnTo>
                <a:close/>
              </a:path>
            </a:pathLst>
          </a:custGeom>
          <a:blipFill>
            <a:blip r:embed="rId2"/>
            <a:stretch>
              <a:fillRect l="0" t="0" r="0" b="0"/>
            </a:stretch>
          </a:blipFill>
        </p:spPr>
      </p:sp>
      <p:sp>
        <p:nvSpPr>
          <p:cNvPr name="Freeform 9" id="9"/>
          <p:cNvSpPr/>
          <p:nvPr/>
        </p:nvSpPr>
        <p:spPr>
          <a:xfrm flipH="false" flipV="false" rot="0">
            <a:off x="409945" y="5327521"/>
            <a:ext cx="8511231" cy="1255407"/>
          </a:xfrm>
          <a:custGeom>
            <a:avLst/>
            <a:gdLst/>
            <a:ahLst/>
            <a:cxnLst/>
            <a:rect r="r" b="b" t="t" l="l"/>
            <a:pathLst>
              <a:path h="1255407" w="8511231">
                <a:moveTo>
                  <a:pt x="0" y="0"/>
                </a:moveTo>
                <a:lnTo>
                  <a:pt x="8511232" y="0"/>
                </a:lnTo>
                <a:lnTo>
                  <a:pt x="8511232" y="1255407"/>
                </a:lnTo>
                <a:lnTo>
                  <a:pt x="0" y="1255407"/>
                </a:lnTo>
                <a:lnTo>
                  <a:pt x="0" y="0"/>
                </a:lnTo>
                <a:close/>
              </a:path>
            </a:pathLst>
          </a:custGeom>
          <a:blipFill>
            <a:blip r:embed="rId3"/>
            <a:stretch>
              <a:fillRect l="0" t="0" r="0" b="0"/>
            </a:stretch>
          </a:blipFill>
        </p:spPr>
      </p:sp>
      <p:sp>
        <p:nvSpPr>
          <p:cNvPr name="TextBox 10" id="10"/>
          <p:cNvSpPr txBox="true"/>
          <p:nvPr/>
        </p:nvSpPr>
        <p:spPr>
          <a:xfrm rot="0">
            <a:off x="186687" y="1497350"/>
            <a:ext cx="7420213" cy="2938145"/>
          </a:xfrm>
          <a:prstGeom prst="rect">
            <a:avLst/>
          </a:prstGeom>
        </p:spPr>
        <p:txBody>
          <a:bodyPr anchor="t" rtlCol="false" tIns="0" lIns="0" bIns="0" rIns="0">
            <a:spAutoFit/>
          </a:bodyPr>
          <a:lstStyle/>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CRAG sử dụng T5-large model cho Retrieval Evaluator. Cnay là mô hình đánh giá sự lquan giữa query và doc mỗi query thường lấy về 10 doc và đgia. Nó gán nhãn cho từng tài liệu  +1 lquan tốt -1 là xấu nó gán điểm dao động trong khoảng (-1,1) </a:t>
            </a:r>
          </a:p>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(0.59, -0.99) trong PopQA(ques về phổ thông văn hóa đại chúng), (0.5, -0.91) trong PubQA và ArcChallenge(sinh học và khoa học), và (0.95, -0.91) trong Biography(tiểu sử , sự kiện lsu, ...).</a:t>
            </a:r>
          </a:p>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d1,d2 decompose -&gt; strip1 strip2,...  mỗi strip là 1 ttin độc lập rồi nó bị filter theo hàm kinh nghiệm chọn tiếp ra những cái quan trọng nhất r recompose lại </a:t>
            </a:r>
          </a:p>
        </p:txBody>
      </p:sp>
      <p:sp>
        <p:nvSpPr>
          <p:cNvPr name="TextBox 11" id="11"/>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02</a:t>
            </a:r>
          </a:p>
        </p:txBody>
      </p:sp>
      <p:sp>
        <p:nvSpPr>
          <p:cNvPr name="TextBox 12" id="12"/>
          <p:cNvSpPr txBox="true"/>
          <p:nvPr/>
        </p:nvSpPr>
        <p:spPr>
          <a:xfrm rot="0">
            <a:off x="529970" y="307173"/>
            <a:ext cx="9207707"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Knowledge correction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27473" y="130233"/>
            <a:ext cx="12158404" cy="7462220"/>
          </a:xfrm>
          <a:custGeom>
            <a:avLst/>
            <a:gdLst/>
            <a:ahLst/>
            <a:cxnLst/>
            <a:rect r="r" b="b" t="t" l="l"/>
            <a:pathLst>
              <a:path h="7462220" w="12158404">
                <a:moveTo>
                  <a:pt x="0" y="0"/>
                </a:moveTo>
                <a:lnTo>
                  <a:pt x="12158404" y="0"/>
                </a:lnTo>
                <a:lnTo>
                  <a:pt x="12158404" y="7462220"/>
                </a:lnTo>
                <a:lnTo>
                  <a:pt x="0" y="7462220"/>
                </a:lnTo>
                <a:lnTo>
                  <a:pt x="0" y="0"/>
                </a:lnTo>
                <a:close/>
              </a:path>
            </a:pathLst>
          </a:custGeom>
          <a:blipFill>
            <a:blip r:embed="rId2"/>
            <a:stretch>
              <a:fillRect l="0" t="0" r="0" b="0"/>
            </a:stretch>
          </a:blipFill>
        </p:spPr>
      </p:sp>
      <p:sp>
        <p:nvSpPr>
          <p:cNvPr name="TextBox 3" id="3"/>
          <p:cNvSpPr txBox="true"/>
          <p:nvPr/>
        </p:nvSpPr>
        <p:spPr>
          <a:xfrm rot="0">
            <a:off x="1507807" y="8100314"/>
            <a:ext cx="13197737" cy="558428"/>
          </a:xfrm>
          <a:prstGeom prst="rect">
            <a:avLst/>
          </a:prstGeom>
        </p:spPr>
        <p:txBody>
          <a:bodyPr anchor="t" rtlCol="false" tIns="0" lIns="0" bIns="0" rIns="0">
            <a:spAutoFit/>
          </a:bodyPr>
          <a:lstStyle/>
          <a:p>
            <a:pPr algn="l" marL="354002" indent="-177001" lvl="1">
              <a:lnSpc>
                <a:spcPts val="2295"/>
              </a:lnSpc>
              <a:buFont typeface="Arial"/>
              <a:buChar char="•"/>
            </a:pPr>
            <a:r>
              <a:rPr lang="en-US" sz="1639">
                <a:solidFill>
                  <a:srgbClr val="1F2020"/>
                </a:solidFill>
                <a:latin typeface="Open Sans 1"/>
                <a:ea typeface="Open Sans 1"/>
                <a:cs typeface="Open Sans 1"/>
                <a:sym typeface="Open Sans 1"/>
              </a:rPr>
              <a:t>Đây là ảnh về 1 phần đoạn code evaluate với việc sử dung T5 bằng cách đầu tiên tạo prompt với 3 tham số đầu vào và sử dụng eval tokenizer để mã hóa chuỗi thành tensor rồi gọi eval model để sinh out từ id kia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2377" y="3035914"/>
            <a:ext cx="4215172" cy="4215172"/>
          </a:xfrm>
          <a:custGeom>
            <a:avLst/>
            <a:gdLst/>
            <a:ahLst/>
            <a:cxnLst/>
            <a:rect r="r" b="b" t="t" l="l"/>
            <a:pathLst>
              <a:path h="4215172" w="4215172">
                <a:moveTo>
                  <a:pt x="0" y="0"/>
                </a:moveTo>
                <a:lnTo>
                  <a:pt x="4215172" y="0"/>
                </a:lnTo>
                <a:lnTo>
                  <a:pt x="4215172" y="4215172"/>
                </a:lnTo>
                <a:lnTo>
                  <a:pt x="0" y="4215172"/>
                </a:lnTo>
                <a:lnTo>
                  <a:pt x="0" y="0"/>
                </a:lnTo>
                <a:close/>
              </a:path>
            </a:pathLst>
          </a:custGeom>
          <a:blipFill>
            <a:blip r:embed="rId2"/>
            <a:stretch>
              <a:fillRect l="0" t="0" r="0" b="0"/>
            </a:stretch>
          </a:blipFill>
        </p:spPr>
      </p:sp>
      <p:grpSp>
        <p:nvGrpSpPr>
          <p:cNvPr name="Group 3" id="3"/>
          <p:cNvGrpSpPr/>
          <p:nvPr/>
        </p:nvGrpSpPr>
        <p:grpSpPr>
          <a:xfrm rot="0">
            <a:off x="17749838" y="7527480"/>
            <a:ext cx="47625" cy="1740345"/>
            <a:chOff x="0" y="0"/>
            <a:chExt cx="12543" cy="458362"/>
          </a:xfrm>
        </p:grpSpPr>
        <p:sp>
          <p:nvSpPr>
            <p:cNvPr name="Freeform 4" id="4"/>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5" id="5"/>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259300" y="0"/>
            <a:ext cx="1028700" cy="1028700"/>
            <a:chOff x="0" y="0"/>
            <a:chExt cx="270933" cy="270933"/>
          </a:xfrm>
        </p:grpSpPr>
        <p:sp>
          <p:nvSpPr>
            <p:cNvPr name="Freeform 8" id="8"/>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9" id="9"/>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1" id="11"/>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Contact</a:t>
            </a:r>
          </a:p>
        </p:txBody>
      </p:sp>
      <p:sp>
        <p:nvSpPr>
          <p:cNvPr name="TextBox 12" id="12"/>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About Us</a:t>
            </a:r>
          </a:p>
        </p:txBody>
      </p:sp>
      <p:sp>
        <p:nvSpPr>
          <p:cNvPr name="TextBox 13" id="13"/>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Service</a:t>
            </a:r>
          </a:p>
        </p:txBody>
      </p:sp>
      <p:sp>
        <p:nvSpPr>
          <p:cNvPr name="TextBox 14" id="14"/>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Home</a:t>
            </a:r>
          </a:p>
        </p:txBody>
      </p:sp>
      <p:sp>
        <p:nvSpPr>
          <p:cNvPr name="TextBox 15" id="15"/>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01</a:t>
            </a:r>
          </a:p>
        </p:txBody>
      </p:sp>
      <p:sp>
        <p:nvSpPr>
          <p:cNvPr name="TextBox 16" id="16"/>
          <p:cNvSpPr txBox="true"/>
          <p:nvPr/>
        </p:nvSpPr>
        <p:spPr>
          <a:xfrm rot="0">
            <a:off x="6926655" y="1401871"/>
            <a:ext cx="11361345" cy="6577824"/>
          </a:xfrm>
          <a:prstGeom prst="rect">
            <a:avLst/>
          </a:prstGeom>
        </p:spPr>
        <p:txBody>
          <a:bodyPr anchor="t" rtlCol="false" tIns="0" lIns="0" bIns="0" rIns="0">
            <a:spAutoFit/>
          </a:bodyPr>
          <a:lstStyle/>
          <a:p>
            <a:pPr algn="l">
              <a:lnSpc>
                <a:spcPts val="17542"/>
              </a:lnSpc>
              <a:spcBef>
                <a:spcPct val="0"/>
              </a:spcBef>
            </a:pPr>
            <a:r>
              <a:rPr lang="en-US" b="true" sz="12530">
                <a:solidFill>
                  <a:srgbClr val="02CDFF"/>
                </a:solidFill>
                <a:latin typeface="Barlow Condensed Bold"/>
                <a:ea typeface="Barlow Condensed Bold"/>
                <a:cs typeface="Barlow Condensed Bold"/>
                <a:sym typeface="Barlow Condensed Bold"/>
              </a:rPr>
              <a:t>Agentic Retrieval-Augmented Generation (ARAG)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317367" y="1347572"/>
            <a:ext cx="9970633" cy="5035170"/>
          </a:xfrm>
          <a:custGeom>
            <a:avLst/>
            <a:gdLst/>
            <a:ahLst/>
            <a:cxnLst/>
            <a:rect r="r" b="b" t="t" l="l"/>
            <a:pathLst>
              <a:path h="5035170" w="9970633">
                <a:moveTo>
                  <a:pt x="0" y="0"/>
                </a:moveTo>
                <a:lnTo>
                  <a:pt x="9970633" y="0"/>
                </a:lnTo>
                <a:lnTo>
                  <a:pt x="9970633" y="5035170"/>
                </a:lnTo>
                <a:lnTo>
                  <a:pt x="0" y="5035170"/>
                </a:lnTo>
                <a:lnTo>
                  <a:pt x="0" y="0"/>
                </a:lnTo>
                <a:close/>
              </a:path>
            </a:pathLst>
          </a:custGeom>
          <a:blipFill>
            <a:blip r:embed="rId4"/>
            <a:stretch>
              <a:fillRect l="0" t="0" r="0" b="0"/>
            </a:stretch>
          </a:blipFill>
        </p:spPr>
      </p:sp>
      <p:sp>
        <p:nvSpPr>
          <p:cNvPr name="Freeform 10" id="10"/>
          <p:cNvSpPr/>
          <p:nvPr/>
        </p:nvSpPr>
        <p:spPr>
          <a:xfrm flipH="false" flipV="false" rot="0">
            <a:off x="1028700" y="5809210"/>
            <a:ext cx="7164464" cy="4477790"/>
          </a:xfrm>
          <a:custGeom>
            <a:avLst/>
            <a:gdLst/>
            <a:ahLst/>
            <a:cxnLst/>
            <a:rect r="r" b="b" t="t" l="l"/>
            <a:pathLst>
              <a:path h="4477790" w="7164464">
                <a:moveTo>
                  <a:pt x="0" y="0"/>
                </a:moveTo>
                <a:lnTo>
                  <a:pt x="7164464" y="0"/>
                </a:lnTo>
                <a:lnTo>
                  <a:pt x="7164464" y="4477790"/>
                </a:lnTo>
                <a:lnTo>
                  <a:pt x="0" y="4477790"/>
                </a:lnTo>
                <a:lnTo>
                  <a:pt x="0" y="0"/>
                </a:lnTo>
                <a:close/>
              </a:path>
            </a:pathLst>
          </a:custGeom>
          <a:blipFill>
            <a:blip r:embed="rId5"/>
            <a:stretch>
              <a:fillRect l="0" t="0" r="0" b="0"/>
            </a:stretch>
          </a:blipFill>
        </p:spPr>
      </p:sp>
      <p:sp>
        <p:nvSpPr>
          <p:cNvPr name="TextBox 11" id="11"/>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2" id="12"/>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Contact</a:t>
            </a:r>
          </a:p>
        </p:txBody>
      </p:sp>
      <p:sp>
        <p:nvSpPr>
          <p:cNvPr name="TextBox 13" id="13"/>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About Us</a:t>
            </a:r>
          </a:p>
        </p:txBody>
      </p:sp>
      <p:sp>
        <p:nvSpPr>
          <p:cNvPr name="TextBox 14" id="14"/>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Service</a:t>
            </a:r>
          </a:p>
        </p:txBody>
      </p:sp>
      <p:sp>
        <p:nvSpPr>
          <p:cNvPr name="TextBox 15" id="15"/>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Home</a:t>
            </a:r>
          </a:p>
        </p:txBody>
      </p:sp>
      <p:sp>
        <p:nvSpPr>
          <p:cNvPr name="TextBox 16" id="16"/>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03</a:t>
            </a:r>
          </a:p>
        </p:txBody>
      </p:sp>
      <p:sp>
        <p:nvSpPr>
          <p:cNvPr name="TextBox 17" id="17"/>
          <p:cNvSpPr txBox="true"/>
          <p:nvPr/>
        </p:nvSpPr>
        <p:spPr>
          <a:xfrm rot="0">
            <a:off x="1039108" y="1627939"/>
            <a:ext cx="4125510"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About AI</a:t>
            </a:r>
          </a:p>
        </p:txBody>
      </p:sp>
      <p:sp>
        <p:nvSpPr>
          <p:cNvPr name="TextBox 18" id="18"/>
          <p:cNvSpPr txBox="true"/>
          <p:nvPr/>
        </p:nvSpPr>
        <p:spPr>
          <a:xfrm rot="0">
            <a:off x="300942" y="2759305"/>
            <a:ext cx="8843058" cy="2811780"/>
          </a:xfrm>
          <a:prstGeom prst="rect">
            <a:avLst/>
          </a:prstGeom>
        </p:spPr>
        <p:txBody>
          <a:bodyPr anchor="t" rtlCol="false" tIns="0" lIns="0" bIns="0" rIns="0">
            <a:spAutoFit/>
          </a:bodyPr>
          <a:lstStyle/>
          <a:p>
            <a:pPr algn="l">
              <a:lnSpc>
                <a:spcPts val="2519"/>
              </a:lnSpc>
            </a:pPr>
            <a:r>
              <a:rPr lang="en-US" sz="1799">
                <a:solidFill>
                  <a:srgbClr val="1F2020"/>
                </a:solidFill>
                <a:latin typeface="Open Sans 1"/>
                <a:ea typeface="Open Sans 1"/>
                <a:cs typeface="Open Sans 1"/>
                <a:sym typeface="Open Sans 1"/>
              </a:rPr>
              <a:t>Các thành phần cốt lõi của 1 tác nhân AI là :</a:t>
            </a:r>
          </a:p>
          <a:p>
            <a:pPr algn="l" marL="388618" indent="-194309" lvl="1">
              <a:lnSpc>
                <a:spcPts val="2519"/>
              </a:lnSpc>
              <a:buFont typeface="Arial"/>
              <a:buChar char="•"/>
            </a:pPr>
            <a:r>
              <a:rPr lang="en-US" b="true" sz="1799">
                <a:solidFill>
                  <a:srgbClr val="1F2020"/>
                </a:solidFill>
                <a:latin typeface="Open Sans 1 Bold"/>
                <a:ea typeface="Open Sans 1 Bold"/>
                <a:cs typeface="Open Sans 1 Bold"/>
                <a:sym typeface="Open Sans 1 Bold"/>
              </a:rPr>
              <a:t>LLM :</a:t>
            </a:r>
            <a:r>
              <a:rPr lang="en-US" sz="1799">
                <a:solidFill>
                  <a:srgbClr val="1F2020"/>
                </a:solidFill>
                <a:latin typeface="Open Sans 1"/>
                <a:ea typeface="Open Sans 1"/>
                <a:cs typeface="Open Sans 1"/>
                <a:sym typeface="Open Sans 1"/>
              </a:rPr>
              <a:t> là bộ não trung tâm xử lỹ ngôn ngữ , sinh nội dung và lập luận, ...</a:t>
            </a:r>
          </a:p>
          <a:p>
            <a:pPr algn="l" marL="388618" indent="-194309" lvl="1">
              <a:lnSpc>
                <a:spcPts val="2519"/>
              </a:lnSpc>
              <a:buFont typeface="Arial"/>
              <a:buChar char="•"/>
            </a:pPr>
            <a:r>
              <a:rPr lang="en-US" b="true" sz="1799">
                <a:solidFill>
                  <a:srgbClr val="1F2020"/>
                </a:solidFill>
                <a:latin typeface="Open Sans 1 Bold"/>
                <a:ea typeface="Open Sans 1 Bold"/>
                <a:cs typeface="Open Sans 1 Bold"/>
                <a:sym typeface="Open Sans 1 Bold"/>
              </a:rPr>
              <a:t>Memory :</a:t>
            </a:r>
            <a:r>
              <a:rPr lang="en-US" sz="1799">
                <a:solidFill>
                  <a:srgbClr val="1F2020"/>
                </a:solidFill>
                <a:latin typeface="Open Sans 1"/>
                <a:ea typeface="Open Sans 1"/>
                <a:cs typeface="Open Sans 1"/>
                <a:sym typeface="Open Sans 1"/>
              </a:rPr>
              <a:t> short-term thì ghi nhớ chỉ cho 1 phiên làm việc long thì nhiều phiên làm việc </a:t>
            </a:r>
          </a:p>
          <a:p>
            <a:pPr algn="l" marL="388618" indent="-194309" lvl="1">
              <a:lnSpc>
                <a:spcPts val="2519"/>
              </a:lnSpc>
              <a:buFont typeface="Arial"/>
              <a:buChar char="•"/>
            </a:pPr>
            <a:r>
              <a:rPr lang="en-US" b="true" sz="1799">
                <a:solidFill>
                  <a:srgbClr val="1F2020"/>
                </a:solidFill>
                <a:latin typeface="Open Sans 1 Bold"/>
                <a:ea typeface="Open Sans 1 Bold"/>
                <a:cs typeface="Open Sans 1 Bold"/>
                <a:sym typeface="Open Sans 1 Bold"/>
              </a:rPr>
              <a:t>Planing : </a:t>
            </a:r>
            <a:r>
              <a:rPr lang="en-US" sz="1799">
                <a:solidFill>
                  <a:srgbClr val="1F2020"/>
                </a:solidFill>
                <a:latin typeface="Open Sans 1"/>
                <a:ea typeface="Open Sans 1"/>
                <a:cs typeface="Open Sans 1"/>
                <a:sym typeface="Open Sans 1"/>
              </a:rPr>
              <a:t>Khả năng thiết lập mục tiêu, chia tác vụ thành các bước nhỏ, tự đánh giá, tự điều chỉnh</a:t>
            </a:r>
          </a:p>
          <a:p>
            <a:pPr algn="l" marL="388618" indent="-194309" lvl="1">
              <a:lnSpc>
                <a:spcPts val="2519"/>
              </a:lnSpc>
              <a:buFont typeface="Arial"/>
              <a:buChar char="•"/>
            </a:pPr>
            <a:r>
              <a:rPr lang="en-US" b="true" sz="1799">
                <a:solidFill>
                  <a:srgbClr val="1F2020"/>
                </a:solidFill>
                <a:latin typeface="Open Sans 1 Bold"/>
                <a:ea typeface="Open Sans 1 Bold"/>
                <a:cs typeface="Open Sans 1 Bold"/>
                <a:sym typeface="Open Sans 1 Bold"/>
              </a:rPr>
              <a:t>Tools : </a:t>
            </a:r>
            <a:r>
              <a:rPr lang="en-US" sz="1799">
                <a:solidFill>
                  <a:srgbClr val="1F2020"/>
                </a:solidFill>
                <a:latin typeface="Open Sans 1"/>
                <a:ea typeface="Open Sans 1"/>
                <a:cs typeface="Open Sans 1"/>
                <a:sym typeface="Open Sans 1"/>
              </a:rPr>
              <a:t>Các tác nhân ngoài mà có thể sdung -&gt; tăng ttin</a:t>
            </a:r>
          </a:p>
          <a:p>
            <a:pPr algn="l">
              <a:lnSpc>
                <a:spcPts val="2519"/>
              </a:lnSpc>
            </a:pPr>
            <a:r>
              <a:rPr lang="en-US" sz="1799">
                <a:solidFill>
                  <a:srgbClr val="1F2020"/>
                </a:solidFill>
                <a:latin typeface="Open Sans 1"/>
                <a:ea typeface="Open Sans 1"/>
                <a:cs typeface="Open Sans 1"/>
                <a:sym typeface="Open Sans 1"/>
              </a:rPr>
              <a:t>Một frame nổi là ReAct = Reason + Act  (ảnh dưới)</a:t>
            </a:r>
          </a:p>
          <a:p>
            <a:pPr algn="l">
              <a:lnSpc>
                <a:spcPts val="251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0" y="3848658"/>
            <a:ext cx="8861549" cy="4320005"/>
          </a:xfrm>
          <a:custGeom>
            <a:avLst/>
            <a:gdLst/>
            <a:ahLst/>
            <a:cxnLst/>
            <a:rect r="r" b="b" t="t" l="l"/>
            <a:pathLst>
              <a:path h="4320005" w="8861549">
                <a:moveTo>
                  <a:pt x="0" y="0"/>
                </a:moveTo>
                <a:lnTo>
                  <a:pt x="8861549" y="0"/>
                </a:lnTo>
                <a:lnTo>
                  <a:pt x="8861549" y="4320005"/>
                </a:lnTo>
                <a:lnTo>
                  <a:pt x="0" y="4320005"/>
                </a:lnTo>
                <a:lnTo>
                  <a:pt x="0" y="0"/>
                </a:lnTo>
                <a:close/>
              </a:path>
            </a:pathLst>
          </a:custGeom>
          <a:blipFill>
            <a:blip r:embed="rId4"/>
            <a:stretch>
              <a:fillRect l="0" t="0" r="0" b="0"/>
            </a:stretch>
          </a:blipFill>
        </p:spPr>
      </p:sp>
      <p:sp>
        <p:nvSpPr>
          <p:cNvPr name="Freeform 10" id="10"/>
          <p:cNvSpPr/>
          <p:nvPr/>
        </p:nvSpPr>
        <p:spPr>
          <a:xfrm flipH="false" flipV="false" rot="0">
            <a:off x="8861549" y="811127"/>
            <a:ext cx="10254405" cy="7357535"/>
          </a:xfrm>
          <a:custGeom>
            <a:avLst/>
            <a:gdLst/>
            <a:ahLst/>
            <a:cxnLst/>
            <a:rect r="r" b="b" t="t" l="l"/>
            <a:pathLst>
              <a:path h="7357535" w="10254405">
                <a:moveTo>
                  <a:pt x="0" y="0"/>
                </a:moveTo>
                <a:lnTo>
                  <a:pt x="10254404" y="0"/>
                </a:lnTo>
                <a:lnTo>
                  <a:pt x="10254404" y="7357536"/>
                </a:lnTo>
                <a:lnTo>
                  <a:pt x="0" y="7357536"/>
                </a:lnTo>
                <a:lnTo>
                  <a:pt x="0" y="0"/>
                </a:lnTo>
                <a:close/>
              </a:path>
            </a:pathLst>
          </a:custGeom>
          <a:blipFill>
            <a:blip r:embed="rId5"/>
            <a:stretch>
              <a:fillRect l="0" t="0" r="0" b="0"/>
            </a:stretch>
          </a:blipFill>
        </p:spPr>
      </p:sp>
      <p:sp>
        <p:nvSpPr>
          <p:cNvPr name="TextBox 11" id="11"/>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2" id="12"/>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03</a:t>
            </a:r>
          </a:p>
        </p:txBody>
      </p:sp>
      <p:sp>
        <p:nvSpPr>
          <p:cNvPr name="TextBox 13" id="13"/>
          <p:cNvSpPr txBox="true"/>
          <p:nvPr/>
        </p:nvSpPr>
        <p:spPr>
          <a:xfrm rot="0">
            <a:off x="300942" y="807805"/>
            <a:ext cx="12482910"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Single Agent RAG </a:t>
            </a:r>
          </a:p>
        </p:txBody>
      </p:sp>
      <p:sp>
        <p:nvSpPr>
          <p:cNvPr name="TextBox 14" id="14"/>
          <p:cNvSpPr txBox="true"/>
          <p:nvPr/>
        </p:nvSpPr>
        <p:spPr>
          <a:xfrm rot="0">
            <a:off x="300942" y="1917795"/>
            <a:ext cx="8843058" cy="297180"/>
          </a:xfrm>
          <a:prstGeom prst="rect">
            <a:avLst/>
          </a:prstGeom>
        </p:spPr>
        <p:txBody>
          <a:bodyPr anchor="t" rtlCol="false" tIns="0" lIns="0" bIns="0" rIns="0">
            <a:spAutoFit/>
          </a:bodyPr>
          <a:lstStyle/>
          <a:p>
            <a:pPr algn="l">
              <a:lnSpc>
                <a:spcPts val="2519"/>
              </a:lnSpc>
            </a:pPr>
            <a:r>
              <a:rPr lang="en-US" sz="1799">
                <a:solidFill>
                  <a:srgbClr val="1F2020"/>
                </a:solidFill>
                <a:latin typeface="Open Sans 1"/>
                <a:ea typeface="Open Sans 1"/>
                <a:cs typeface="Open Sans 1"/>
                <a:sym typeface="Open Sans 1"/>
              </a:rPr>
              <a:t>Thêm 1 lớp Agent xử lý cho Retrieval ảnh bên là các bước xử lý của lớp agent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11390" y="2342284"/>
            <a:ext cx="9255390" cy="4778095"/>
          </a:xfrm>
          <a:custGeom>
            <a:avLst/>
            <a:gdLst/>
            <a:ahLst/>
            <a:cxnLst/>
            <a:rect r="r" b="b" t="t" l="l"/>
            <a:pathLst>
              <a:path h="4778095" w="9255390">
                <a:moveTo>
                  <a:pt x="0" y="0"/>
                </a:moveTo>
                <a:lnTo>
                  <a:pt x="9255390" y="0"/>
                </a:lnTo>
                <a:lnTo>
                  <a:pt x="9255390" y="4778095"/>
                </a:lnTo>
                <a:lnTo>
                  <a:pt x="0" y="4778095"/>
                </a:lnTo>
                <a:lnTo>
                  <a:pt x="0" y="0"/>
                </a:lnTo>
                <a:close/>
              </a:path>
            </a:pathLst>
          </a:custGeom>
          <a:blipFill>
            <a:blip r:embed="rId4"/>
            <a:stretch>
              <a:fillRect l="0" t="0" r="0" b="0"/>
            </a:stretch>
          </a:blipFill>
        </p:spPr>
      </p:sp>
      <p:sp>
        <p:nvSpPr>
          <p:cNvPr name="Freeform 10" id="10"/>
          <p:cNvSpPr/>
          <p:nvPr/>
        </p:nvSpPr>
        <p:spPr>
          <a:xfrm flipH="false" flipV="false" rot="0">
            <a:off x="10076761" y="1084101"/>
            <a:ext cx="10363485" cy="8174199"/>
          </a:xfrm>
          <a:custGeom>
            <a:avLst/>
            <a:gdLst/>
            <a:ahLst/>
            <a:cxnLst/>
            <a:rect r="r" b="b" t="t" l="l"/>
            <a:pathLst>
              <a:path h="8174199" w="10363485">
                <a:moveTo>
                  <a:pt x="0" y="0"/>
                </a:moveTo>
                <a:lnTo>
                  <a:pt x="10363486" y="0"/>
                </a:lnTo>
                <a:lnTo>
                  <a:pt x="10363486" y="8174199"/>
                </a:lnTo>
                <a:lnTo>
                  <a:pt x="0" y="8174199"/>
                </a:lnTo>
                <a:lnTo>
                  <a:pt x="0" y="0"/>
                </a:lnTo>
                <a:close/>
              </a:path>
            </a:pathLst>
          </a:custGeom>
          <a:blipFill>
            <a:blip r:embed="rId5"/>
            <a:stretch>
              <a:fillRect l="0" t="0" r="0" b="0"/>
            </a:stretch>
          </a:blipFill>
        </p:spPr>
      </p:sp>
      <p:sp>
        <p:nvSpPr>
          <p:cNvPr name="TextBox 11" id="11"/>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2" id="12"/>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03</a:t>
            </a:r>
          </a:p>
        </p:txBody>
      </p:sp>
      <p:sp>
        <p:nvSpPr>
          <p:cNvPr name="TextBox 13" id="13"/>
          <p:cNvSpPr txBox="true"/>
          <p:nvPr/>
        </p:nvSpPr>
        <p:spPr>
          <a:xfrm rot="0">
            <a:off x="1039108" y="1627939"/>
            <a:ext cx="12482910"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Multi Agent RAG </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39108" y="1028700"/>
            <a:ext cx="4893363" cy="8239125"/>
            <a:chOff x="0" y="0"/>
            <a:chExt cx="6524484" cy="10985500"/>
          </a:xfrm>
        </p:grpSpPr>
        <p:pic>
          <p:nvPicPr>
            <p:cNvPr name="Picture 10" id="10"/>
            <p:cNvPicPr>
              <a:picLocks noChangeAspect="true"/>
            </p:cNvPicPr>
            <p:nvPr/>
          </p:nvPicPr>
          <p:blipFill>
            <a:blip r:embed="rId4"/>
            <a:srcRect l="8223" t="0" r="2688" b="0"/>
            <a:stretch>
              <a:fillRect/>
            </a:stretch>
          </p:blipFill>
          <p:spPr>
            <a:xfrm flipH="false" flipV="false">
              <a:off x="0" y="0"/>
              <a:ext cx="6524484" cy="10985500"/>
            </a:xfrm>
            <a:prstGeom prst="rect">
              <a:avLst/>
            </a:prstGeom>
          </p:spPr>
        </p:pic>
      </p:grpSp>
      <p:sp>
        <p:nvSpPr>
          <p:cNvPr name="Freeform 11" id="11"/>
          <p:cNvSpPr/>
          <p:nvPr/>
        </p:nvSpPr>
        <p:spPr>
          <a:xfrm flipH="false" flipV="false" rot="0">
            <a:off x="6349832" y="7527480"/>
            <a:ext cx="5588336" cy="2542693"/>
          </a:xfrm>
          <a:custGeom>
            <a:avLst/>
            <a:gdLst/>
            <a:ahLst/>
            <a:cxnLst/>
            <a:rect r="r" b="b" t="t" l="l"/>
            <a:pathLst>
              <a:path h="2542693" w="5588336">
                <a:moveTo>
                  <a:pt x="0" y="0"/>
                </a:moveTo>
                <a:lnTo>
                  <a:pt x="5588336" y="0"/>
                </a:lnTo>
                <a:lnTo>
                  <a:pt x="5588336" y="2542693"/>
                </a:lnTo>
                <a:lnTo>
                  <a:pt x="0" y="2542693"/>
                </a:lnTo>
                <a:lnTo>
                  <a:pt x="0" y="0"/>
                </a:lnTo>
                <a:close/>
              </a:path>
            </a:pathLst>
          </a:custGeom>
          <a:blipFill>
            <a:blip r:embed="rId5"/>
            <a:stretch>
              <a:fillRect l="0" t="0" r="0" b="0"/>
            </a:stretch>
          </a:blipFill>
        </p:spPr>
      </p:sp>
      <p:sp>
        <p:nvSpPr>
          <p:cNvPr name="TextBox 12" id="12"/>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13" id="13"/>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Contact</a:t>
            </a:r>
          </a:p>
        </p:txBody>
      </p:sp>
      <p:sp>
        <p:nvSpPr>
          <p:cNvPr name="TextBox 14" id="14"/>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About Us</a:t>
            </a:r>
          </a:p>
        </p:txBody>
      </p:sp>
      <p:sp>
        <p:nvSpPr>
          <p:cNvPr name="TextBox 15" id="15"/>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Service</a:t>
            </a:r>
          </a:p>
        </p:txBody>
      </p:sp>
      <p:sp>
        <p:nvSpPr>
          <p:cNvPr name="TextBox 16" id="16"/>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Home</a:t>
            </a:r>
          </a:p>
        </p:txBody>
      </p:sp>
      <p:sp>
        <p:nvSpPr>
          <p:cNvPr name="TextBox 17" id="17"/>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02</a:t>
            </a:r>
          </a:p>
        </p:txBody>
      </p:sp>
      <p:sp>
        <p:nvSpPr>
          <p:cNvPr name="TextBox 18" id="18"/>
          <p:cNvSpPr txBox="true"/>
          <p:nvPr/>
        </p:nvSpPr>
        <p:spPr>
          <a:xfrm rot="0">
            <a:off x="7613832" y="2367482"/>
            <a:ext cx="9207707"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About Neural Retrieval</a:t>
            </a:r>
          </a:p>
        </p:txBody>
      </p:sp>
      <p:sp>
        <p:nvSpPr>
          <p:cNvPr name="TextBox 19" id="19"/>
          <p:cNvSpPr txBox="true"/>
          <p:nvPr/>
        </p:nvSpPr>
        <p:spPr>
          <a:xfrm rot="0">
            <a:off x="7613832" y="4169832"/>
            <a:ext cx="8346855" cy="790575"/>
          </a:xfrm>
          <a:prstGeom prst="rect">
            <a:avLst/>
          </a:prstGeom>
        </p:spPr>
        <p:txBody>
          <a:bodyPr anchor="t" rtlCol="false" tIns="0" lIns="0" bIns="0" rIns="0">
            <a:spAutoFit/>
          </a:bodyPr>
          <a:lstStyle/>
          <a:p>
            <a:pPr algn="l">
              <a:lnSpc>
                <a:spcPts val="2100"/>
              </a:lnSpc>
              <a:spcBef>
                <a:spcPct val="0"/>
              </a:spcBef>
            </a:pPr>
            <a:r>
              <a:rPr lang="en-US" b="true" sz="1500">
                <a:solidFill>
                  <a:srgbClr val="1F2020"/>
                </a:solidFill>
                <a:latin typeface="Open Sans 1 Bold"/>
                <a:ea typeface="Open Sans 1 Bold"/>
                <a:cs typeface="Open Sans 1 Bold"/>
                <a:sym typeface="Open Sans 1 Bold"/>
              </a:rPr>
              <a:t>Khái niệm :</a:t>
            </a:r>
            <a:r>
              <a:rPr lang="en-US" sz="1500">
                <a:solidFill>
                  <a:srgbClr val="1F2020"/>
                </a:solidFill>
                <a:latin typeface="Open Sans 1"/>
                <a:ea typeface="Open Sans 1"/>
                <a:cs typeface="Open Sans 1"/>
                <a:sym typeface="Open Sans 1"/>
              </a:rPr>
              <a:t> Là model dùng neural network để find chunks trong docs liên quan dựa trên query. Nó encode chunks với query -&gt; dense vector giúp bắt được cả ngữ nghĩa giữa các words in sentence.</a:t>
            </a:r>
          </a:p>
        </p:txBody>
      </p:sp>
      <p:sp>
        <p:nvSpPr>
          <p:cNvPr name="TextBox 20" id="20"/>
          <p:cNvSpPr txBox="true"/>
          <p:nvPr/>
        </p:nvSpPr>
        <p:spPr>
          <a:xfrm rot="0">
            <a:off x="7613832" y="6522290"/>
            <a:ext cx="3642004" cy="523875"/>
          </a:xfrm>
          <a:prstGeom prst="rect">
            <a:avLst/>
          </a:prstGeom>
        </p:spPr>
        <p:txBody>
          <a:bodyPr anchor="t" rtlCol="false" tIns="0" lIns="0" bIns="0" rIns="0">
            <a:spAutoFit/>
          </a:bodyPr>
          <a:lstStyle/>
          <a:p>
            <a:pPr algn="l">
              <a:lnSpc>
                <a:spcPts val="2100"/>
              </a:lnSpc>
              <a:spcBef>
                <a:spcPct val="0"/>
              </a:spcBef>
            </a:pPr>
            <a:r>
              <a:rPr lang="en-US" sz="1500">
                <a:solidFill>
                  <a:srgbClr val="1F2020"/>
                </a:solidFill>
                <a:latin typeface="Open Sans 1"/>
                <a:ea typeface="Open Sans 1"/>
                <a:cs typeface="Open Sans 1"/>
                <a:sym typeface="Open Sans 1"/>
              </a:rPr>
              <a:t>Query và chunks được biến đổi thành vector trong không gian nhiều chiều </a:t>
            </a:r>
          </a:p>
        </p:txBody>
      </p:sp>
      <p:sp>
        <p:nvSpPr>
          <p:cNvPr name="TextBox 21" id="21"/>
          <p:cNvSpPr txBox="true"/>
          <p:nvPr/>
        </p:nvSpPr>
        <p:spPr>
          <a:xfrm rot="0">
            <a:off x="7613832" y="5923716"/>
            <a:ext cx="2699443" cy="264160"/>
          </a:xfrm>
          <a:prstGeom prst="rect">
            <a:avLst/>
          </a:prstGeom>
        </p:spPr>
        <p:txBody>
          <a:bodyPr anchor="t" rtlCol="false" tIns="0" lIns="0" bIns="0" rIns="0">
            <a:spAutoFit/>
          </a:bodyPr>
          <a:lstStyle/>
          <a:p>
            <a:pPr algn="l">
              <a:lnSpc>
                <a:spcPts val="2239"/>
              </a:lnSpc>
              <a:spcBef>
                <a:spcPct val="0"/>
              </a:spcBef>
            </a:pPr>
            <a:r>
              <a:rPr lang="en-US" b="true" sz="1599">
                <a:solidFill>
                  <a:srgbClr val="02CDFF"/>
                </a:solidFill>
                <a:latin typeface="Open Sans 1 Bold"/>
                <a:ea typeface="Open Sans 1 Bold"/>
                <a:cs typeface="Open Sans 1 Bold"/>
                <a:sym typeface="Open Sans 1 Bold"/>
              </a:rPr>
              <a:t>1 Vector encoding </a:t>
            </a:r>
          </a:p>
        </p:txBody>
      </p:sp>
      <p:sp>
        <p:nvSpPr>
          <p:cNvPr name="TextBox 22" id="22"/>
          <p:cNvSpPr txBox="true"/>
          <p:nvPr/>
        </p:nvSpPr>
        <p:spPr>
          <a:xfrm rot="0">
            <a:off x="12318682" y="6522290"/>
            <a:ext cx="3642004" cy="2390775"/>
          </a:xfrm>
          <a:prstGeom prst="rect">
            <a:avLst/>
          </a:prstGeom>
        </p:spPr>
        <p:txBody>
          <a:bodyPr anchor="t" rtlCol="false" tIns="0" lIns="0" bIns="0" rIns="0">
            <a:spAutoFit/>
          </a:bodyPr>
          <a:lstStyle/>
          <a:p>
            <a:pPr algn="l">
              <a:lnSpc>
                <a:spcPts val="2100"/>
              </a:lnSpc>
            </a:pPr>
            <a:r>
              <a:rPr lang="en-US" sz="1500">
                <a:solidFill>
                  <a:srgbClr val="1F2020"/>
                </a:solidFill>
                <a:latin typeface="Open Sans 1"/>
                <a:ea typeface="Open Sans 1"/>
                <a:cs typeface="Open Sans 1"/>
                <a:sym typeface="Open Sans 1"/>
              </a:rPr>
              <a:t>Độ tương đồng giữa các vector của query và chunks được tính toán bằng cách sử dụng các thước đo chẳng hạn như độ tương đồng cosine. Điều này cho phép hệ thống xác định document nào liên quan nhất tới câu query dựa trên ý nghĩa của nội dung thay vì sự trùng lặp về từ khóa.</a:t>
            </a:r>
          </a:p>
          <a:p>
            <a:pPr algn="l">
              <a:lnSpc>
                <a:spcPts val="2100"/>
              </a:lnSpc>
              <a:spcBef>
                <a:spcPct val="0"/>
              </a:spcBef>
            </a:pPr>
          </a:p>
        </p:txBody>
      </p:sp>
      <p:sp>
        <p:nvSpPr>
          <p:cNvPr name="TextBox 23" id="23"/>
          <p:cNvSpPr txBox="true"/>
          <p:nvPr/>
        </p:nvSpPr>
        <p:spPr>
          <a:xfrm rot="0">
            <a:off x="12318682" y="5923716"/>
            <a:ext cx="2699443" cy="264160"/>
          </a:xfrm>
          <a:prstGeom prst="rect">
            <a:avLst/>
          </a:prstGeom>
        </p:spPr>
        <p:txBody>
          <a:bodyPr anchor="t" rtlCol="false" tIns="0" lIns="0" bIns="0" rIns="0">
            <a:spAutoFit/>
          </a:bodyPr>
          <a:lstStyle/>
          <a:p>
            <a:pPr algn="l">
              <a:lnSpc>
                <a:spcPts val="2239"/>
              </a:lnSpc>
              <a:spcBef>
                <a:spcPct val="0"/>
              </a:spcBef>
            </a:pPr>
            <a:r>
              <a:rPr lang="en-US" b="true" sz="1599">
                <a:solidFill>
                  <a:srgbClr val="02CDFF"/>
                </a:solidFill>
                <a:latin typeface="Open Sans 1 Bold"/>
                <a:ea typeface="Open Sans 1 Bold"/>
                <a:cs typeface="Open Sans 1 Bold"/>
                <a:sym typeface="Open Sans 1 Bold"/>
              </a:rPr>
              <a:t>2 Semantic matching</a:t>
            </a:r>
          </a:p>
        </p:txBody>
      </p:sp>
      <p:sp>
        <p:nvSpPr>
          <p:cNvPr name="TextBox 24" id="24"/>
          <p:cNvSpPr txBox="true"/>
          <p:nvPr/>
        </p:nvSpPr>
        <p:spPr>
          <a:xfrm rot="0">
            <a:off x="9650406" y="5200419"/>
            <a:ext cx="5306008" cy="540436"/>
          </a:xfrm>
          <a:prstGeom prst="rect">
            <a:avLst/>
          </a:prstGeom>
        </p:spPr>
        <p:txBody>
          <a:bodyPr anchor="t" rtlCol="false" tIns="0" lIns="0" bIns="0" rIns="0">
            <a:spAutoFit/>
          </a:bodyPr>
          <a:lstStyle/>
          <a:p>
            <a:pPr algn="l">
              <a:lnSpc>
                <a:spcPts val="4120"/>
              </a:lnSpc>
            </a:pPr>
            <a:r>
              <a:rPr lang="en-US" sz="3745" b="true">
                <a:solidFill>
                  <a:srgbClr val="02CDFF"/>
                </a:solidFill>
                <a:latin typeface="Barlow Condensed Bold"/>
                <a:ea typeface="Barlow Condensed Bold"/>
                <a:cs typeface="Barlow Condensed Bold"/>
                <a:sym typeface="Barlow Condensed Bold"/>
              </a:rPr>
              <a:t>Cách hoạt động NR</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210699" y="2230783"/>
            <a:ext cx="14118849" cy="1104905"/>
          </a:xfrm>
          <a:prstGeom prst="rect">
            <a:avLst/>
          </a:prstGeom>
        </p:spPr>
        <p:txBody>
          <a:bodyPr anchor="t" rtlCol="false" tIns="0" lIns="0" bIns="0" rIns="0">
            <a:spAutoFit/>
          </a:bodyPr>
          <a:lstStyle/>
          <a:p>
            <a:pPr algn="l" marL="0" indent="0" lvl="0">
              <a:lnSpc>
                <a:spcPts val="8400"/>
              </a:lnSpc>
            </a:pPr>
            <a:r>
              <a:rPr lang="en-US" b="true" sz="8000">
                <a:solidFill>
                  <a:srgbClr val="000000"/>
                </a:solidFill>
                <a:latin typeface="Canva Sans Bold"/>
                <a:ea typeface="Canva Sans Bold"/>
                <a:cs typeface="Canva Sans Bold"/>
                <a:sym typeface="Canva Sans Bold"/>
              </a:rPr>
              <a:t>Các công cụ truy xuất RAG</a:t>
            </a:r>
          </a:p>
        </p:txBody>
      </p:sp>
      <p:sp>
        <p:nvSpPr>
          <p:cNvPr name="TextBox 9" id="9"/>
          <p:cNvSpPr txBox="true"/>
          <p:nvPr/>
        </p:nvSpPr>
        <p:spPr>
          <a:xfrm rot="0">
            <a:off x="2210699" y="4719291"/>
            <a:ext cx="13866603" cy="5680075"/>
          </a:xfrm>
          <a:prstGeom prst="rect">
            <a:avLst/>
          </a:prstGeom>
        </p:spPr>
        <p:txBody>
          <a:bodyPr anchor="t" rtlCol="false" tIns="0" lIns="0" bIns="0" rIns="0">
            <a:spAutoFit/>
          </a:bodyPr>
          <a:lstStyle/>
          <a:p>
            <a:pPr algn="l" marL="539749" indent="-269875" lvl="1">
              <a:lnSpc>
                <a:spcPts val="3499"/>
              </a:lnSpc>
              <a:buAutoNum type="arabicPeriod" startAt="1"/>
            </a:pPr>
            <a:r>
              <a:rPr lang="en-US" b="true" sz="2499">
                <a:solidFill>
                  <a:srgbClr val="000000"/>
                </a:solidFill>
                <a:latin typeface="Canva Sans Bold"/>
                <a:ea typeface="Canva Sans Bold"/>
                <a:cs typeface="Canva Sans Bold"/>
                <a:sym typeface="Canva Sans Bold"/>
              </a:rPr>
              <a:t>Vector database :</a:t>
            </a:r>
            <a:r>
              <a:rPr lang="en-US" sz="2499">
                <a:solidFill>
                  <a:srgbClr val="000000"/>
                </a:solidFill>
                <a:latin typeface="Canva Sans"/>
                <a:ea typeface="Canva Sans"/>
                <a:cs typeface="Canva Sans"/>
                <a:sym typeface="Canva Sans"/>
              </a:rPr>
              <a:t> Thường hay sử dụng embed như trong mô hình BERT (transformer-based)  -&gt; dense vector embedding. Rồi nó tìm cái tương đồng ví dụ như dùng TF-IDF hay là semantic similarity như đầu slide có nói</a:t>
            </a:r>
          </a:p>
          <a:p>
            <a:pPr algn="l" marL="539749" indent="-269875" lvl="1">
              <a:lnSpc>
                <a:spcPts val="3499"/>
              </a:lnSpc>
              <a:buAutoNum type="arabicPeriod" startAt="1"/>
            </a:pPr>
            <a:r>
              <a:rPr lang="en-US" b="true" sz="2499">
                <a:solidFill>
                  <a:srgbClr val="000000"/>
                </a:solidFill>
                <a:latin typeface="Canva Sans Bold"/>
                <a:ea typeface="Canva Sans Bold"/>
                <a:cs typeface="Canva Sans Bold"/>
                <a:sym typeface="Canva Sans Bold"/>
              </a:rPr>
              <a:t>Graph database : </a:t>
            </a:r>
            <a:r>
              <a:rPr lang="en-US" sz="2499">
                <a:solidFill>
                  <a:srgbClr val="000000"/>
                </a:solidFill>
                <a:latin typeface="Canva Sans"/>
                <a:ea typeface="Canva Sans"/>
                <a:cs typeface="Canva Sans"/>
                <a:sym typeface="Canva Sans"/>
              </a:rPr>
              <a:t>Xây dựng knowledge-based dựa trên mối quan hệ thực thể trong văn bản ví dụ graph thì thực thể sẽ là node,các cạnh sẽ là các câu nối giữa các nodes để thể hiện. Thằng này đòi hỏi là truy vấn phải chính xác và không tự đoán chỉ dựa trên db hiện có. </a:t>
            </a:r>
          </a:p>
          <a:p>
            <a:pPr algn="l" marL="1079499" indent="-359833" lvl="2">
              <a:lnSpc>
                <a:spcPts val="3499"/>
              </a:lnSpc>
              <a:buAutoNum type="alphaLcPeriod" startAt="1"/>
            </a:pPr>
            <a:r>
              <a:rPr lang="en-US" sz="2499">
                <a:solidFill>
                  <a:srgbClr val="000000"/>
                </a:solidFill>
                <a:latin typeface="Canva Sans"/>
                <a:ea typeface="Canva Sans"/>
                <a:cs typeface="Canva Sans"/>
                <a:sym typeface="Canva Sans"/>
              </a:rPr>
              <a:t>Ví dụ : “Trump là tổng thống Mỹ  ”</a:t>
            </a:r>
          </a:p>
          <a:p>
            <a:pPr algn="l" marL="1619248" indent="-404812" lvl="3">
              <a:lnSpc>
                <a:spcPts val="3499"/>
              </a:lnSpc>
              <a:buAutoNum type="romanLcPeriod" startAt="1"/>
            </a:pPr>
            <a:r>
              <a:rPr lang="en-US" sz="2499">
                <a:solidFill>
                  <a:srgbClr val="000000"/>
                </a:solidFill>
                <a:latin typeface="Canva Sans"/>
                <a:ea typeface="Canva Sans"/>
                <a:cs typeface="Canva Sans"/>
                <a:sym typeface="Canva Sans"/>
              </a:rPr>
              <a:t>Nodes : Trump, Mỹ</a:t>
            </a:r>
          </a:p>
          <a:p>
            <a:pPr algn="l" marL="1619248" indent="-404812" lvl="3">
              <a:lnSpc>
                <a:spcPts val="3499"/>
              </a:lnSpc>
              <a:buAutoNum type="romanLcPeriod" startAt="1"/>
            </a:pPr>
            <a:r>
              <a:rPr lang="en-US" sz="2499">
                <a:solidFill>
                  <a:srgbClr val="000000"/>
                </a:solidFill>
                <a:latin typeface="Canva Sans"/>
                <a:ea typeface="Canva Sans"/>
                <a:cs typeface="Canva Sans"/>
                <a:sym typeface="Canva Sans"/>
              </a:rPr>
              <a:t>Edge : là tổng thống</a:t>
            </a:r>
          </a:p>
          <a:p>
            <a:pPr algn="l" marL="1619248" indent="-404812" lvl="3">
              <a:lnSpc>
                <a:spcPts val="3499"/>
              </a:lnSpc>
              <a:buAutoNum type="romanLcPeriod" startAt="1"/>
            </a:pPr>
            <a:r>
              <a:rPr lang="en-US" sz="2499">
                <a:solidFill>
                  <a:srgbClr val="000000"/>
                </a:solidFill>
                <a:latin typeface="Canva Sans"/>
                <a:ea typeface="Canva Sans"/>
                <a:cs typeface="Canva Sans"/>
                <a:sym typeface="Canva Sans"/>
              </a:rPr>
              <a:t>Truy vấn chính xác : MATCH (p) -[:là_tổng_thống]-&gt; (:Mỹ) RETURN p</a:t>
            </a:r>
          </a:p>
          <a:p>
            <a:pPr algn="l" marL="539749" indent="-269875" lvl="1">
              <a:lnSpc>
                <a:spcPts val="3499"/>
              </a:lnSpc>
              <a:buAutoNum type="arabicPeriod" startAt="1"/>
            </a:pPr>
            <a:r>
              <a:rPr lang="en-US" b="true" sz="2499">
                <a:solidFill>
                  <a:srgbClr val="000000"/>
                </a:solidFill>
                <a:latin typeface="Canva Sans Bold"/>
                <a:ea typeface="Canva Sans Bold"/>
                <a:cs typeface="Canva Sans Bold"/>
                <a:sym typeface="Canva Sans Bold"/>
              </a:rPr>
              <a:t>Regular SQL DB</a:t>
            </a:r>
          </a:p>
          <a:p>
            <a:pPr algn="l">
              <a:lnSpc>
                <a:spcPts val="3499"/>
              </a:lnSpc>
            </a:pPr>
          </a:p>
        </p:txBody>
      </p:sp>
      <p:sp>
        <p:nvSpPr>
          <p:cNvPr name="AutoShape 10" id="10"/>
          <p:cNvSpPr/>
          <p:nvPr/>
        </p:nvSpPr>
        <p:spPr>
          <a:xfrm>
            <a:off x="2210699" y="4069111"/>
            <a:ext cx="13844095" cy="0"/>
          </a:xfrm>
          <a:prstGeom prst="line">
            <a:avLst/>
          </a:prstGeom>
          <a:ln cap="flat" w="38100">
            <a:solidFill>
              <a:srgbClr val="45D0FC"/>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0"/>
            <a:ext cx="9144000" cy="10287000"/>
            <a:chOff x="0" y="0"/>
            <a:chExt cx="12192000" cy="13716000"/>
          </a:xfrm>
        </p:grpSpPr>
        <p:pic>
          <p:nvPicPr>
            <p:cNvPr name="Picture 9" id="9"/>
            <p:cNvPicPr>
              <a:picLocks noChangeAspect="true"/>
            </p:cNvPicPr>
            <p:nvPr/>
          </p:nvPicPr>
          <p:blipFill>
            <a:blip r:embed="rId2"/>
            <a:srcRect l="2016" t="0" r="2016" b="0"/>
            <a:stretch>
              <a:fillRect/>
            </a:stretch>
          </p:blipFill>
          <p:spPr>
            <a:xfrm flipH="false" flipV="false">
              <a:off x="0" y="0"/>
              <a:ext cx="12192000" cy="13716000"/>
            </a:xfrm>
            <a:prstGeom prst="rect">
              <a:avLst/>
            </a:prstGeom>
          </p:spPr>
        </p:pic>
      </p:grpSp>
      <p:sp>
        <p:nvSpPr>
          <p:cNvPr name="TextBox 10" id="10"/>
          <p:cNvSpPr txBox="true"/>
          <p:nvPr/>
        </p:nvSpPr>
        <p:spPr>
          <a:xfrm rot="0">
            <a:off x="9803917" y="2211935"/>
            <a:ext cx="6287649" cy="5733814"/>
          </a:xfrm>
          <a:prstGeom prst="rect">
            <a:avLst/>
          </a:prstGeom>
        </p:spPr>
        <p:txBody>
          <a:bodyPr anchor="t" rtlCol="false" tIns="0" lIns="0" bIns="0" rIns="0">
            <a:spAutoFit/>
          </a:bodyPr>
          <a:lstStyle/>
          <a:p>
            <a:pPr algn="l" marL="0" indent="0" lvl="0">
              <a:lnSpc>
                <a:spcPts val="4134"/>
              </a:lnSpc>
              <a:spcBef>
                <a:spcPct val="0"/>
              </a:spcBef>
            </a:pPr>
            <a:r>
              <a:rPr lang="en-US" b="true" sz="2756">
                <a:solidFill>
                  <a:srgbClr val="1F2020"/>
                </a:solidFill>
                <a:latin typeface="Open Sans 2 Bold"/>
                <a:ea typeface="Open Sans 2 Bold"/>
                <a:cs typeface="Open Sans 2 Bold"/>
                <a:sym typeface="Open Sans 2 Bold"/>
              </a:rPr>
              <a:t>Graph database được cho là ưu tiên hơn cho RAG khi so với Vector database</a:t>
            </a:r>
            <a:r>
              <a:rPr lang="en-US" sz="2756">
                <a:solidFill>
                  <a:srgbClr val="1F2020"/>
                </a:solidFill>
                <a:latin typeface="Open Sans 2"/>
                <a:ea typeface="Open Sans 2"/>
                <a:cs typeface="Open Sans 2"/>
                <a:sym typeface="Open Sans 2"/>
              </a:rPr>
              <a:t> bởi nó chứa những tri thức chính xác cao. Trong khi Vector database chia và indexing dữ liệu sử dụng vector dựa trên LLM để encode, cho phép có khả năng truy xuất thông tin dựa trên ngữ nghĩa nhưng chúng có thể đi kèm theo những thông tin không liên quan dẫn tới sai lệch có thể sảy ra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89885" y="1864897"/>
            <a:ext cx="10946534" cy="6978415"/>
          </a:xfrm>
          <a:custGeom>
            <a:avLst/>
            <a:gdLst/>
            <a:ahLst/>
            <a:cxnLst/>
            <a:rect r="r" b="b" t="t" l="l"/>
            <a:pathLst>
              <a:path h="6978415" w="10946534">
                <a:moveTo>
                  <a:pt x="0" y="0"/>
                </a:moveTo>
                <a:lnTo>
                  <a:pt x="10946533" y="0"/>
                </a:lnTo>
                <a:lnTo>
                  <a:pt x="10946533" y="6978416"/>
                </a:lnTo>
                <a:lnTo>
                  <a:pt x="0" y="6978416"/>
                </a:lnTo>
                <a:lnTo>
                  <a:pt x="0" y="0"/>
                </a:lnTo>
                <a:close/>
              </a:path>
            </a:pathLst>
          </a:custGeom>
          <a:blipFill>
            <a:blip r:embed="rId2"/>
            <a:stretch>
              <a:fillRect l="0" t="0" r="0" b="0"/>
            </a:stretch>
          </a:blipFill>
        </p:spPr>
      </p:sp>
      <p:sp>
        <p:nvSpPr>
          <p:cNvPr name="TextBox 9" id="9"/>
          <p:cNvSpPr txBox="true"/>
          <p:nvPr/>
        </p:nvSpPr>
        <p:spPr>
          <a:xfrm rot="0">
            <a:off x="11514254" y="2358426"/>
            <a:ext cx="5532090" cy="2457450"/>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000000"/>
                </a:solidFill>
                <a:latin typeface="Barlow Condensed Bold"/>
                <a:ea typeface="Barlow Condensed Bold"/>
                <a:cs typeface="Barlow Condensed Bold"/>
                <a:sym typeface="Barlow Condensed Bold"/>
              </a:rPr>
              <a:t>Qúa trình hoạt động RAG</a:t>
            </a:r>
          </a:p>
        </p:txBody>
      </p:sp>
      <p:sp>
        <p:nvSpPr>
          <p:cNvPr name="TextBox 10" id="10"/>
          <p:cNvSpPr txBox="true"/>
          <p:nvPr/>
        </p:nvSpPr>
        <p:spPr>
          <a:xfrm rot="0">
            <a:off x="11514254" y="5067300"/>
            <a:ext cx="1146770" cy="589915"/>
          </a:xfrm>
          <a:prstGeom prst="rect">
            <a:avLst/>
          </a:prstGeom>
        </p:spPr>
        <p:txBody>
          <a:bodyPr anchor="t" rtlCol="false" tIns="0" lIns="0" bIns="0" rIns="0">
            <a:spAutoFit/>
          </a:bodyPr>
          <a:lstStyle/>
          <a:p>
            <a:pPr algn="ctr">
              <a:lnSpc>
                <a:spcPts val="4759"/>
              </a:lnSpc>
            </a:pPr>
            <a:r>
              <a:rPr lang="en-US" sz="3399">
                <a:solidFill>
                  <a:srgbClr val="000000"/>
                </a:solidFill>
                <a:latin typeface="Barlow"/>
                <a:ea typeface="Barlow"/>
                <a:cs typeface="Barlow"/>
                <a:sym typeface="Barlow"/>
              </a:rPr>
              <a:t>Note :</a:t>
            </a:r>
          </a:p>
        </p:txBody>
      </p:sp>
      <p:sp>
        <p:nvSpPr>
          <p:cNvPr name="TextBox 11" id="11"/>
          <p:cNvSpPr txBox="true"/>
          <p:nvPr/>
        </p:nvSpPr>
        <p:spPr>
          <a:xfrm rot="0">
            <a:off x="11089288" y="5699224"/>
            <a:ext cx="6572170" cy="1063624"/>
          </a:xfrm>
          <a:prstGeom prst="rect">
            <a:avLst/>
          </a:prstGeom>
        </p:spPr>
        <p:txBody>
          <a:bodyPr anchor="t" rtlCol="false" tIns="0" lIns="0" bIns="0" rIns="0">
            <a:spAutoFit/>
          </a:bodyPr>
          <a:lstStyle/>
          <a:p>
            <a:pPr algn="l" marL="431807" indent="-215904" lvl="1">
              <a:lnSpc>
                <a:spcPts val="2800"/>
              </a:lnSpc>
              <a:buFont typeface="Arial"/>
              <a:buChar char="•"/>
            </a:pPr>
            <a:r>
              <a:rPr lang="en-US" sz="2000">
                <a:solidFill>
                  <a:srgbClr val="000000"/>
                </a:solidFill>
                <a:latin typeface="Barlow Condensed"/>
                <a:ea typeface="Barlow Condensed"/>
                <a:cs typeface="Barlow Condensed"/>
                <a:sym typeface="Barlow Condensed"/>
              </a:rPr>
              <a:t>RAG gồm 2 năng lực chính là Retrieval và Generator (LLM Hosting)</a:t>
            </a:r>
          </a:p>
          <a:p>
            <a:pPr algn="l" marL="431807" indent="-215904" lvl="1">
              <a:lnSpc>
                <a:spcPts val="2800"/>
              </a:lnSpc>
              <a:buFont typeface="Arial"/>
              <a:buChar char="•"/>
            </a:pPr>
            <a:r>
              <a:rPr lang="en-US" sz="2000">
                <a:solidFill>
                  <a:srgbClr val="000000"/>
                </a:solidFill>
                <a:latin typeface="Barlow Condensed"/>
                <a:ea typeface="Barlow Condensed"/>
                <a:cs typeface="Barlow Condensed"/>
                <a:sym typeface="Barlow Condensed"/>
              </a:rPr>
              <a:t>MLOps là bộ phận quản lý và vận hành mô hình tối ưu mqh 2 cái trên</a:t>
            </a:r>
          </a:p>
          <a:p>
            <a:pPr algn="l">
              <a:lnSpc>
                <a:spcPts val="28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149968" y="6929602"/>
            <a:ext cx="677751" cy="677751"/>
            <a:chOff x="0" y="0"/>
            <a:chExt cx="178502" cy="178502"/>
          </a:xfrm>
        </p:grpSpPr>
        <p:sp>
          <p:nvSpPr>
            <p:cNvPr name="Freeform 13" id="13"/>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14" id="14"/>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165149" y="6929602"/>
            <a:ext cx="677751" cy="677751"/>
            <a:chOff x="0" y="0"/>
            <a:chExt cx="178502" cy="178502"/>
          </a:xfrm>
        </p:grpSpPr>
        <p:sp>
          <p:nvSpPr>
            <p:cNvPr name="Freeform 16" id="16"/>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17" id="17"/>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180330" y="6929602"/>
            <a:ext cx="677751" cy="677751"/>
            <a:chOff x="0" y="0"/>
            <a:chExt cx="178502" cy="178502"/>
          </a:xfrm>
        </p:grpSpPr>
        <p:sp>
          <p:nvSpPr>
            <p:cNvPr name="Freeform 19" id="19"/>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0" id="20"/>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9144000" y="314719"/>
            <a:ext cx="7837640" cy="5995795"/>
          </a:xfrm>
          <a:custGeom>
            <a:avLst/>
            <a:gdLst/>
            <a:ahLst/>
            <a:cxnLst/>
            <a:rect r="r" b="b" t="t" l="l"/>
            <a:pathLst>
              <a:path h="5995795" w="7837640">
                <a:moveTo>
                  <a:pt x="0" y="0"/>
                </a:moveTo>
                <a:lnTo>
                  <a:pt x="7837640" y="0"/>
                </a:lnTo>
                <a:lnTo>
                  <a:pt x="7837640" y="5995795"/>
                </a:lnTo>
                <a:lnTo>
                  <a:pt x="0" y="5995795"/>
                </a:lnTo>
                <a:lnTo>
                  <a:pt x="0" y="0"/>
                </a:lnTo>
                <a:close/>
              </a:path>
            </a:pathLst>
          </a:custGeom>
          <a:blipFill>
            <a:blip r:embed="rId4"/>
            <a:stretch>
              <a:fillRect l="0" t="0" r="0" b="0"/>
            </a:stretch>
          </a:blipFill>
        </p:spPr>
      </p:sp>
      <p:sp>
        <p:nvSpPr>
          <p:cNvPr name="TextBox 22" id="22"/>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1"/>
                <a:ea typeface="Open Sans 1"/>
                <a:cs typeface="Open Sans 1"/>
                <a:sym typeface="Open Sans 1"/>
              </a:rPr>
              <a:t>Studio Shodwe</a:t>
            </a:r>
          </a:p>
        </p:txBody>
      </p:sp>
      <p:sp>
        <p:nvSpPr>
          <p:cNvPr name="TextBox 23" id="23"/>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03</a:t>
            </a:r>
          </a:p>
        </p:txBody>
      </p:sp>
      <p:sp>
        <p:nvSpPr>
          <p:cNvPr name="TextBox 24" id="24"/>
          <p:cNvSpPr txBox="true"/>
          <p:nvPr/>
        </p:nvSpPr>
        <p:spPr>
          <a:xfrm rot="0">
            <a:off x="2149968" y="2433141"/>
            <a:ext cx="4125510" cy="1825625"/>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Xây dựng hệ thống RAG</a:t>
            </a:r>
          </a:p>
        </p:txBody>
      </p:sp>
      <p:sp>
        <p:nvSpPr>
          <p:cNvPr name="TextBox 25" id="25"/>
          <p:cNvSpPr txBox="true"/>
          <p:nvPr/>
        </p:nvSpPr>
        <p:spPr>
          <a:xfrm rot="0">
            <a:off x="3147088" y="7266827"/>
            <a:ext cx="2960582" cy="617220"/>
          </a:xfrm>
          <a:prstGeom prst="rect">
            <a:avLst/>
          </a:prstGeom>
        </p:spPr>
        <p:txBody>
          <a:bodyPr anchor="t" rtlCol="false" tIns="0" lIns="0" bIns="0" rIns="0">
            <a:spAutoFit/>
          </a:bodyPr>
          <a:lstStyle/>
          <a:p>
            <a:pPr algn="l">
              <a:lnSpc>
                <a:spcPts val="1680"/>
              </a:lnSpc>
            </a:pPr>
            <a:r>
              <a:rPr lang="en-US" sz="1200">
                <a:solidFill>
                  <a:srgbClr val="1F2020"/>
                </a:solidFill>
                <a:latin typeface="Open Sans 1"/>
                <a:ea typeface="Open Sans 1"/>
                <a:cs typeface="Open Sans 1"/>
                <a:sym typeface="Open Sans 1"/>
              </a:rPr>
              <a:t>Chuẩn bị dữ liệu bằng cách chia nhỏ, mã hóa thành vector, và lập chỉ mục.</a:t>
            </a:r>
          </a:p>
          <a:p>
            <a:pPr algn="l">
              <a:lnSpc>
                <a:spcPts val="1680"/>
              </a:lnSpc>
              <a:spcBef>
                <a:spcPct val="0"/>
              </a:spcBef>
            </a:pPr>
          </a:p>
        </p:txBody>
      </p:sp>
      <p:sp>
        <p:nvSpPr>
          <p:cNvPr name="TextBox 26" id="26"/>
          <p:cNvSpPr txBox="true"/>
          <p:nvPr/>
        </p:nvSpPr>
        <p:spPr>
          <a:xfrm rot="0">
            <a:off x="2240788" y="7105600"/>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1 Bold"/>
                <a:ea typeface="Open Sans 1 Bold"/>
                <a:cs typeface="Open Sans 1 Bold"/>
                <a:sym typeface="Open Sans 1 Bold"/>
              </a:rPr>
              <a:t>01</a:t>
            </a:r>
          </a:p>
        </p:txBody>
      </p:sp>
      <p:sp>
        <p:nvSpPr>
          <p:cNvPr name="TextBox 27" id="27"/>
          <p:cNvSpPr txBox="true"/>
          <p:nvPr/>
        </p:nvSpPr>
        <p:spPr>
          <a:xfrm rot="0">
            <a:off x="3147088" y="6901027"/>
            <a:ext cx="2012018" cy="240665"/>
          </a:xfrm>
          <a:prstGeom prst="rect">
            <a:avLst/>
          </a:prstGeom>
        </p:spPr>
        <p:txBody>
          <a:bodyPr anchor="t" rtlCol="false" tIns="0" lIns="0" bIns="0" rIns="0">
            <a:spAutoFit/>
          </a:bodyPr>
          <a:lstStyle/>
          <a:p>
            <a:pPr algn="l">
              <a:lnSpc>
                <a:spcPts val="1960"/>
              </a:lnSpc>
              <a:spcBef>
                <a:spcPct val="0"/>
              </a:spcBef>
            </a:pPr>
            <a:r>
              <a:rPr lang="en-US" b="true" sz="1400">
                <a:solidFill>
                  <a:srgbClr val="02CDFF"/>
                </a:solidFill>
                <a:latin typeface="Open Sans 1 Bold"/>
                <a:ea typeface="Open Sans 1 Bold"/>
                <a:cs typeface="Open Sans 1 Bold"/>
                <a:sym typeface="Open Sans 1 Bold"/>
              </a:rPr>
              <a:t>Ingestion</a:t>
            </a:r>
          </a:p>
        </p:txBody>
      </p:sp>
      <p:sp>
        <p:nvSpPr>
          <p:cNvPr name="TextBox 28" id="28"/>
          <p:cNvSpPr txBox="true"/>
          <p:nvPr/>
        </p:nvSpPr>
        <p:spPr>
          <a:xfrm rot="0">
            <a:off x="8162270" y="7266827"/>
            <a:ext cx="2960582" cy="617220"/>
          </a:xfrm>
          <a:prstGeom prst="rect">
            <a:avLst/>
          </a:prstGeom>
        </p:spPr>
        <p:txBody>
          <a:bodyPr anchor="t" rtlCol="false" tIns="0" lIns="0" bIns="0" rIns="0">
            <a:spAutoFit/>
          </a:bodyPr>
          <a:lstStyle/>
          <a:p>
            <a:pPr algn="l">
              <a:lnSpc>
                <a:spcPts val="1680"/>
              </a:lnSpc>
            </a:pPr>
            <a:r>
              <a:rPr lang="en-US" sz="1200">
                <a:solidFill>
                  <a:srgbClr val="1F2020"/>
                </a:solidFill>
                <a:latin typeface="Open Sans 1"/>
                <a:ea typeface="Open Sans 1"/>
                <a:cs typeface="Open Sans 1"/>
                <a:sym typeface="Open Sans 1"/>
              </a:rPr>
              <a:t>Tìm kiếm các đoạn văn bản liên quan dựa trên truy vấn.</a:t>
            </a:r>
          </a:p>
          <a:p>
            <a:pPr algn="l">
              <a:lnSpc>
                <a:spcPts val="1680"/>
              </a:lnSpc>
              <a:spcBef>
                <a:spcPct val="0"/>
              </a:spcBef>
            </a:pPr>
          </a:p>
        </p:txBody>
      </p:sp>
      <p:sp>
        <p:nvSpPr>
          <p:cNvPr name="TextBox 29" id="29"/>
          <p:cNvSpPr txBox="true"/>
          <p:nvPr/>
        </p:nvSpPr>
        <p:spPr>
          <a:xfrm rot="0">
            <a:off x="7255969" y="7105600"/>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1 Bold"/>
                <a:ea typeface="Open Sans 1 Bold"/>
                <a:cs typeface="Open Sans 1 Bold"/>
                <a:sym typeface="Open Sans 1 Bold"/>
              </a:rPr>
              <a:t>02</a:t>
            </a:r>
          </a:p>
        </p:txBody>
      </p:sp>
      <p:sp>
        <p:nvSpPr>
          <p:cNvPr name="TextBox 30" id="30"/>
          <p:cNvSpPr txBox="true"/>
          <p:nvPr/>
        </p:nvSpPr>
        <p:spPr>
          <a:xfrm rot="0">
            <a:off x="8162270" y="6901027"/>
            <a:ext cx="2012018" cy="240665"/>
          </a:xfrm>
          <a:prstGeom prst="rect">
            <a:avLst/>
          </a:prstGeom>
        </p:spPr>
        <p:txBody>
          <a:bodyPr anchor="t" rtlCol="false" tIns="0" lIns="0" bIns="0" rIns="0">
            <a:spAutoFit/>
          </a:bodyPr>
          <a:lstStyle/>
          <a:p>
            <a:pPr algn="l">
              <a:lnSpc>
                <a:spcPts val="1960"/>
              </a:lnSpc>
              <a:spcBef>
                <a:spcPct val="0"/>
              </a:spcBef>
            </a:pPr>
            <a:r>
              <a:rPr lang="en-US" b="true" sz="1400">
                <a:solidFill>
                  <a:srgbClr val="02CDFF"/>
                </a:solidFill>
                <a:latin typeface="Open Sans 1 Bold"/>
                <a:ea typeface="Open Sans 1 Bold"/>
                <a:cs typeface="Open Sans 1 Bold"/>
                <a:sym typeface="Open Sans 1 Bold"/>
              </a:rPr>
              <a:t>Retrieval</a:t>
            </a:r>
          </a:p>
        </p:txBody>
      </p:sp>
      <p:sp>
        <p:nvSpPr>
          <p:cNvPr name="TextBox 31" id="31"/>
          <p:cNvSpPr txBox="true"/>
          <p:nvPr/>
        </p:nvSpPr>
        <p:spPr>
          <a:xfrm rot="0">
            <a:off x="13177451" y="7266827"/>
            <a:ext cx="2960582" cy="617220"/>
          </a:xfrm>
          <a:prstGeom prst="rect">
            <a:avLst/>
          </a:prstGeom>
        </p:spPr>
        <p:txBody>
          <a:bodyPr anchor="t" rtlCol="false" tIns="0" lIns="0" bIns="0" rIns="0">
            <a:spAutoFit/>
          </a:bodyPr>
          <a:lstStyle/>
          <a:p>
            <a:pPr algn="l">
              <a:lnSpc>
                <a:spcPts val="1680"/>
              </a:lnSpc>
            </a:pPr>
            <a:r>
              <a:rPr lang="en-US" sz="1200">
                <a:solidFill>
                  <a:srgbClr val="1F2020"/>
                </a:solidFill>
                <a:latin typeface="Open Sans 1"/>
                <a:ea typeface="Open Sans 1"/>
                <a:cs typeface="Open Sans 1"/>
                <a:sym typeface="Open Sans 1"/>
              </a:rPr>
              <a:t>Sử dụng LLM để tổng hợp ngữ cảnh thành phản hồi cuối cùng.</a:t>
            </a:r>
          </a:p>
          <a:p>
            <a:pPr algn="l">
              <a:lnSpc>
                <a:spcPts val="1680"/>
              </a:lnSpc>
              <a:spcBef>
                <a:spcPct val="0"/>
              </a:spcBef>
            </a:pPr>
          </a:p>
        </p:txBody>
      </p:sp>
      <p:sp>
        <p:nvSpPr>
          <p:cNvPr name="TextBox 32" id="32"/>
          <p:cNvSpPr txBox="true"/>
          <p:nvPr/>
        </p:nvSpPr>
        <p:spPr>
          <a:xfrm rot="0">
            <a:off x="12271150" y="7105600"/>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1 Bold"/>
                <a:ea typeface="Open Sans 1 Bold"/>
                <a:cs typeface="Open Sans 1 Bold"/>
                <a:sym typeface="Open Sans 1 Bold"/>
              </a:rPr>
              <a:t>03</a:t>
            </a:r>
          </a:p>
        </p:txBody>
      </p:sp>
      <p:sp>
        <p:nvSpPr>
          <p:cNvPr name="TextBox 33" id="33"/>
          <p:cNvSpPr txBox="true"/>
          <p:nvPr/>
        </p:nvSpPr>
        <p:spPr>
          <a:xfrm rot="0">
            <a:off x="13177451" y="6901027"/>
            <a:ext cx="2012018" cy="240665"/>
          </a:xfrm>
          <a:prstGeom prst="rect">
            <a:avLst/>
          </a:prstGeom>
        </p:spPr>
        <p:txBody>
          <a:bodyPr anchor="t" rtlCol="false" tIns="0" lIns="0" bIns="0" rIns="0">
            <a:spAutoFit/>
          </a:bodyPr>
          <a:lstStyle/>
          <a:p>
            <a:pPr algn="l">
              <a:lnSpc>
                <a:spcPts val="1960"/>
              </a:lnSpc>
              <a:spcBef>
                <a:spcPct val="0"/>
              </a:spcBef>
            </a:pPr>
            <a:r>
              <a:rPr lang="en-US" b="true" sz="1400">
                <a:solidFill>
                  <a:srgbClr val="02CDFF"/>
                </a:solidFill>
                <a:latin typeface="Open Sans 1 Bold"/>
                <a:ea typeface="Open Sans 1 Bold"/>
                <a:cs typeface="Open Sans 1 Bold"/>
                <a:sym typeface="Open Sans 1 Bold"/>
              </a:rPr>
              <a:t>Synthesis</a:t>
            </a:r>
          </a:p>
        </p:txBody>
      </p:sp>
      <p:sp>
        <p:nvSpPr>
          <p:cNvPr name="TextBox 34" id="34"/>
          <p:cNvSpPr txBox="true"/>
          <p:nvPr/>
        </p:nvSpPr>
        <p:spPr>
          <a:xfrm rot="0">
            <a:off x="1021607" y="4428177"/>
            <a:ext cx="6143542" cy="1616710"/>
          </a:xfrm>
          <a:prstGeom prst="rect">
            <a:avLst/>
          </a:prstGeom>
        </p:spPr>
        <p:txBody>
          <a:bodyPr anchor="t" rtlCol="false" tIns="0" lIns="0" bIns="0" rIns="0">
            <a:spAutoFit/>
          </a:bodyPr>
          <a:lstStyle/>
          <a:p>
            <a:pPr algn="l">
              <a:lnSpc>
                <a:spcPts val="2799"/>
              </a:lnSpc>
            </a:pPr>
            <a:r>
              <a:rPr lang="en-US" sz="1999">
                <a:solidFill>
                  <a:srgbClr val="1F2020"/>
                </a:solidFill>
                <a:latin typeface="Open Sans 1"/>
                <a:ea typeface="Open Sans 1"/>
                <a:cs typeface="Open Sans 1"/>
                <a:sym typeface="Open Sans 1"/>
              </a:rPr>
              <a:t>Một góc nhìn tổng quan thì RAG có 3 bước: Ingestion (Biến đổi dữ liệu), Retrieval (Truy xuất thông tin), và Synthesis/ Response Generation (Tổng hợp và sinh câu trả lời)</a:t>
            </a:r>
          </a:p>
          <a:p>
            <a:pPr algn="l">
              <a:lnSpc>
                <a:spcPts val="168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07807" y="514350"/>
            <a:ext cx="7292111" cy="2807463"/>
          </a:xfrm>
          <a:custGeom>
            <a:avLst/>
            <a:gdLst/>
            <a:ahLst/>
            <a:cxnLst/>
            <a:rect r="r" b="b" t="t" l="l"/>
            <a:pathLst>
              <a:path h="2807463" w="7292111">
                <a:moveTo>
                  <a:pt x="0" y="0"/>
                </a:moveTo>
                <a:lnTo>
                  <a:pt x="7292111" y="0"/>
                </a:lnTo>
                <a:lnTo>
                  <a:pt x="7292111" y="2807463"/>
                </a:lnTo>
                <a:lnTo>
                  <a:pt x="0" y="2807463"/>
                </a:lnTo>
                <a:lnTo>
                  <a:pt x="0" y="0"/>
                </a:lnTo>
                <a:close/>
              </a:path>
            </a:pathLst>
          </a:custGeom>
          <a:blipFill>
            <a:blip r:embed="rId2"/>
            <a:stretch>
              <a:fillRect l="0" t="0" r="0" b="0"/>
            </a:stretch>
          </a:blipFill>
        </p:spPr>
      </p:sp>
      <p:sp>
        <p:nvSpPr>
          <p:cNvPr name="TextBox 9" id="9"/>
          <p:cNvSpPr txBox="true"/>
          <p:nvPr/>
        </p:nvSpPr>
        <p:spPr>
          <a:xfrm rot="0">
            <a:off x="1480649" y="3552825"/>
            <a:ext cx="13585563" cy="3823970"/>
          </a:xfrm>
          <a:prstGeom prst="rect">
            <a:avLst/>
          </a:prstGeom>
        </p:spPr>
        <p:txBody>
          <a:bodyPr anchor="t" rtlCol="false" tIns="0" lIns="0" bIns="0" rIns="0">
            <a:spAutoFit/>
          </a:bodyPr>
          <a:lstStyle/>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Là phân đoạn các document thành nhiều đoạn nhỏ hơn nhưng vẫn có ý nghĩa. </a:t>
            </a:r>
          </a:p>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Trong RAG nó được encode thành 1 vector embedding để retrievel. </a:t>
            </a:r>
          </a:p>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Chunks qua to hay nhỏ cũng đều ko tốt -&gt; Có các cách để chọn size of chunks sao cho phù hợp:</a:t>
            </a:r>
          </a:p>
          <a:p>
            <a:pPr algn="l" marL="734058" indent="-244686" lvl="2">
              <a:lnSpc>
                <a:spcPts val="2379"/>
              </a:lnSpc>
              <a:buFont typeface="Arial"/>
              <a:buChar char="⚬"/>
            </a:pPr>
            <a:r>
              <a:rPr lang="en-US" b="true" sz="1699">
                <a:solidFill>
                  <a:srgbClr val="1F2020"/>
                </a:solidFill>
                <a:latin typeface="Open Sans 1 Bold"/>
                <a:ea typeface="Open Sans 1 Bold"/>
                <a:cs typeface="Open Sans 1 Bold"/>
                <a:sym typeface="Open Sans 1 Bold"/>
              </a:rPr>
              <a:t> Fixed size chunking </a:t>
            </a:r>
            <a:r>
              <a:rPr lang="en-US" sz="1699">
                <a:solidFill>
                  <a:srgbClr val="1F2020"/>
                </a:solidFill>
                <a:latin typeface="Open Sans 1"/>
                <a:ea typeface="Open Sans 1"/>
                <a:cs typeface="Open Sans 1"/>
                <a:sym typeface="Open Sans 1"/>
              </a:rPr>
              <a:t>: Nó là chọn size of tokens in chunks cố định và xem xét có nên overlap giữa các chunks hay không (để ko mất context)</a:t>
            </a:r>
          </a:p>
          <a:p>
            <a:pPr algn="l" marL="734058" indent="-244686" lvl="2">
              <a:lnSpc>
                <a:spcPts val="2379"/>
              </a:lnSpc>
              <a:buFont typeface="Arial"/>
              <a:buChar char="⚬"/>
            </a:pPr>
            <a:r>
              <a:rPr lang="en-US" b="true" sz="1699">
                <a:solidFill>
                  <a:srgbClr val="1F2020"/>
                </a:solidFill>
                <a:latin typeface="Open Sans 1 Bold"/>
                <a:ea typeface="Open Sans 1 Bold"/>
                <a:cs typeface="Open Sans 1 Bold"/>
                <a:sym typeface="Open Sans 1 Bold"/>
              </a:rPr>
              <a:t>Context-aware chunking: </a:t>
            </a:r>
            <a:r>
              <a:rPr lang="en-US" sz="1699">
                <a:solidFill>
                  <a:srgbClr val="1F2020"/>
                </a:solidFill>
                <a:latin typeface="Open Sans 1"/>
                <a:ea typeface="Open Sans 1"/>
                <a:cs typeface="Open Sans 1"/>
                <a:sym typeface="Open Sans 1"/>
              </a:rPr>
              <a:t>Nó là cách tách các chunks bằng cách tận dụng cấu trúc bên trong của văn bản có ý nghĩa hơn và phù hợp hơn vs context.</a:t>
            </a:r>
          </a:p>
          <a:p>
            <a:pPr algn="l" marL="1101087" indent="-275272" lvl="3">
              <a:lnSpc>
                <a:spcPts val="2379"/>
              </a:lnSpc>
              <a:buFont typeface="Arial"/>
              <a:buChar char="￭"/>
            </a:pPr>
            <a:r>
              <a:rPr lang="en-US" b="true" sz="1699">
                <a:solidFill>
                  <a:srgbClr val="1F2020"/>
                </a:solidFill>
                <a:latin typeface="Open Sans 1 Bold"/>
                <a:ea typeface="Open Sans 1 Bold"/>
                <a:cs typeface="Open Sans 1 Bold"/>
                <a:sym typeface="Open Sans 1 Bold"/>
              </a:rPr>
              <a:t>Sentence spilitting (Như tên) : </a:t>
            </a:r>
            <a:r>
              <a:rPr lang="en-US" sz="1699">
                <a:solidFill>
                  <a:srgbClr val="1F2020"/>
                </a:solidFill>
                <a:latin typeface="Open Sans 1"/>
                <a:ea typeface="Open Sans 1"/>
                <a:cs typeface="Open Sans 1"/>
                <a:sym typeface="Open Sans 1"/>
              </a:rPr>
              <a:t>Nó có các dạng như Naive Splitting(phân tách bằng chấm với xuống dòng) , NLTK(sentence tokenizer) , spaCy, VNcorenlp(tiếng việt)</a:t>
            </a:r>
          </a:p>
          <a:p>
            <a:pPr algn="l" marL="1101087" indent="-275272" lvl="3">
              <a:lnSpc>
                <a:spcPts val="2379"/>
              </a:lnSpc>
              <a:buFont typeface="Arial"/>
              <a:buChar char="￭"/>
            </a:pPr>
            <a:r>
              <a:rPr lang="en-US" b="true" sz="1699">
                <a:solidFill>
                  <a:srgbClr val="1F2020"/>
                </a:solidFill>
                <a:latin typeface="Open Sans 1 Bold"/>
                <a:ea typeface="Open Sans 1 Bold"/>
                <a:cs typeface="Open Sans 1 Bold"/>
                <a:sym typeface="Open Sans 1 Bold"/>
              </a:rPr>
              <a:t>Recursive chunking : </a:t>
            </a:r>
            <a:r>
              <a:rPr lang="en-US" sz="1699">
                <a:solidFill>
                  <a:srgbClr val="1F2020"/>
                </a:solidFill>
                <a:latin typeface="Open Sans 1"/>
                <a:ea typeface="Open Sans 1"/>
                <a:cs typeface="Open Sans 1"/>
                <a:sym typeface="Open Sans 1"/>
              </a:rPr>
              <a:t>Cái này thì nó sẽ chia tầng đầu tiên phân đoạn paragra = \n\n trong para thì sentence = . trong sentence thì dựa vô các dấu như dấu , hay ...</a:t>
            </a:r>
          </a:p>
          <a:p>
            <a:pPr algn="l" marL="1101087" indent="-275272" lvl="3">
              <a:lnSpc>
                <a:spcPts val="2379"/>
              </a:lnSpc>
              <a:buFont typeface="Arial"/>
              <a:buChar char="￭"/>
            </a:pPr>
            <a:r>
              <a:rPr lang="en-US" b="true" sz="1699">
                <a:solidFill>
                  <a:srgbClr val="1F2020"/>
                </a:solidFill>
                <a:latin typeface="Open Sans 1 Bold"/>
                <a:ea typeface="Open Sans 1 Bold"/>
                <a:cs typeface="Open Sans 1 Bold"/>
                <a:sym typeface="Open Sans 1 Bold"/>
              </a:rPr>
              <a:t>Specialized chunking : </a:t>
            </a:r>
            <a:r>
              <a:rPr lang="en-US" sz="1699">
                <a:solidFill>
                  <a:srgbClr val="1F2020"/>
                </a:solidFill>
                <a:latin typeface="Open Sans 1"/>
                <a:ea typeface="Open Sans 1"/>
                <a:cs typeface="Open Sans 1"/>
                <a:sym typeface="Open Sans 1"/>
              </a:rPr>
              <a:t>Cái này thì cho các dạng dữ liệu đặc biệt như Markdown và Latex</a:t>
            </a:r>
          </a:p>
          <a:p>
            <a:pPr algn="l">
              <a:lnSpc>
                <a:spcPts val="2379"/>
              </a:lnSpc>
            </a:pPr>
          </a:p>
        </p:txBody>
      </p:sp>
      <p:sp>
        <p:nvSpPr>
          <p:cNvPr name="Freeform 10" id="10"/>
          <p:cNvSpPr/>
          <p:nvPr/>
        </p:nvSpPr>
        <p:spPr>
          <a:xfrm flipH="false" flipV="false" rot="0">
            <a:off x="9144000" y="7520731"/>
            <a:ext cx="8355918" cy="1284722"/>
          </a:xfrm>
          <a:custGeom>
            <a:avLst/>
            <a:gdLst/>
            <a:ahLst/>
            <a:cxnLst/>
            <a:rect r="r" b="b" t="t" l="l"/>
            <a:pathLst>
              <a:path h="1284722" w="8355918">
                <a:moveTo>
                  <a:pt x="0" y="0"/>
                </a:moveTo>
                <a:lnTo>
                  <a:pt x="8355918" y="0"/>
                </a:lnTo>
                <a:lnTo>
                  <a:pt x="8355918" y="1284723"/>
                </a:lnTo>
                <a:lnTo>
                  <a:pt x="0" y="1284723"/>
                </a:lnTo>
                <a:lnTo>
                  <a:pt x="0" y="0"/>
                </a:lnTo>
                <a:close/>
              </a:path>
            </a:pathLst>
          </a:custGeom>
          <a:blipFill>
            <a:blip r:embed="rId3"/>
            <a:stretch>
              <a:fillRect l="0" t="0" r="0" b="0"/>
            </a:stretch>
          </a:blipFill>
        </p:spPr>
      </p:sp>
      <p:sp>
        <p:nvSpPr>
          <p:cNvPr name="Freeform 11" id="11"/>
          <p:cNvSpPr/>
          <p:nvPr/>
        </p:nvSpPr>
        <p:spPr>
          <a:xfrm flipH="false" flipV="false" rot="0">
            <a:off x="540432" y="7625180"/>
            <a:ext cx="8355918" cy="1180273"/>
          </a:xfrm>
          <a:custGeom>
            <a:avLst/>
            <a:gdLst/>
            <a:ahLst/>
            <a:cxnLst/>
            <a:rect r="r" b="b" t="t" l="l"/>
            <a:pathLst>
              <a:path h="1180273" w="8355918">
                <a:moveTo>
                  <a:pt x="0" y="0"/>
                </a:moveTo>
                <a:lnTo>
                  <a:pt x="8355918" y="0"/>
                </a:lnTo>
                <a:lnTo>
                  <a:pt x="8355918" y="1180274"/>
                </a:lnTo>
                <a:lnTo>
                  <a:pt x="0" y="1180274"/>
                </a:lnTo>
                <a:lnTo>
                  <a:pt x="0" y="0"/>
                </a:lnTo>
                <a:close/>
              </a:path>
            </a:pathLst>
          </a:custGeom>
          <a:blipFill>
            <a:blip r:embed="rId4"/>
            <a:stretch>
              <a:fillRect l="0" t="0" r="0" b="0"/>
            </a:stretch>
          </a:blipFill>
        </p:spPr>
      </p:sp>
      <p:sp>
        <p:nvSpPr>
          <p:cNvPr name="TextBox 12" id="12"/>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02</a:t>
            </a:r>
          </a:p>
        </p:txBody>
      </p:sp>
      <p:sp>
        <p:nvSpPr>
          <p:cNvPr name="TextBox 13" id="13"/>
          <p:cNvSpPr txBox="true"/>
          <p:nvPr/>
        </p:nvSpPr>
        <p:spPr>
          <a:xfrm rot="0">
            <a:off x="529970" y="307173"/>
            <a:ext cx="9207707"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Ingestion</a:t>
            </a:r>
          </a:p>
        </p:txBody>
      </p:sp>
      <p:sp>
        <p:nvSpPr>
          <p:cNvPr name="TextBox 14" id="14"/>
          <p:cNvSpPr txBox="true"/>
          <p:nvPr/>
        </p:nvSpPr>
        <p:spPr>
          <a:xfrm rot="0">
            <a:off x="1259571" y="1542260"/>
            <a:ext cx="11249206" cy="1461770"/>
          </a:xfrm>
          <a:prstGeom prst="rect">
            <a:avLst/>
          </a:prstGeom>
        </p:spPr>
        <p:txBody>
          <a:bodyPr anchor="t" rtlCol="false" tIns="0" lIns="0" bIns="0" rIns="0">
            <a:spAutoFit/>
          </a:bodyPr>
          <a:lstStyle/>
          <a:p>
            <a:pPr algn="l">
              <a:lnSpc>
                <a:spcPts val="2379"/>
              </a:lnSpc>
            </a:pPr>
            <a:r>
              <a:rPr lang="en-US" sz="1699" spc="-5">
                <a:solidFill>
                  <a:srgbClr val="1F2020"/>
                </a:solidFill>
                <a:latin typeface="Open Sans 1"/>
                <a:ea typeface="Open Sans 1"/>
                <a:cs typeface="Open Sans 1"/>
                <a:sym typeface="Open Sans 1"/>
              </a:rPr>
              <a:t>Ingestion là quá trình có thể hiểu chung là biến đổi dữ liệu, về cơ bản nó gồm các quá trình:</a:t>
            </a:r>
          </a:p>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Thu thập dữ liệu</a:t>
            </a:r>
          </a:p>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Tiền xử lý dữ liệu</a:t>
            </a:r>
          </a:p>
          <a:p>
            <a:pPr algn="l" marL="367029" indent="-183514" lvl="1">
              <a:lnSpc>
                <a:spcPts val="2379"/>
              </a:lnSpc>
              <a:buFont typeface="Arial"/>
              <a:buChar char="•"/>
            </a:pPr>
            <a:r>
              <a:rPr lang="en-US" sz="1699">
                <a:solidFill>
                  <a:srgbClr val="1F2020"/>
                </a:solidFill>
                <a:latin typeface="Open Sans 1"/>
                <a:ea typeface="Open Sans 1"/>
                <a:cs typeface="Open Sans 1"/>
                <a:sym typeface="Open Sans 1"/>
              </a:rPr>
              <a:t>Lập chỉ mục và lưu trữ vào database (Indexing/ Embedding/ Storage DB)</a:t>
            </a:r>
          </a:p>
          <a:p>
            <a:pPr algn="l">
              <a:lnSpc>
                <a:spcPts val="2379"/>
              </a:lnSpc>
              <a:spcBef>
                <a:spcPct val="0"/>
              </a:spcBef>
            </a:pPr>
          </a:p>
        </p:txBody>
      </p:sp>
      <p:sp>
        <p:nvSpPr>
          <p:cNvPr name="TextBox 15" id="15"/>
          <p:cNvSpPr txBox="true"/>
          <p:nvPr/>
        </p:nvSpPr>
        <p:spPr>
          <a:xfrm rot="0">
            <a:off x="1480649" y="2979139"/>
            <a:ext cx="2699443" cy="339725"/>
          </a:xfrm>
          <a:prstGeom prst="rect">
            <a:avLst/>
          </a:prstGeom>
        </p:spPr>
        <p:txBody>
          <a:bodyPr anchor="t" rtlCol="false" tIns="0" lIns="0" bIns="0" rIns="0">
            <a:spAutoFit/>
          </a:bodyPr>
          <a:lstStyle/>
          <a:p>
            <a:pPr algn="l">
              <a:lnSpc>
                <a:spcPts val="2799"/>
              </a:lnSpc>
              <a:spcBef>
                <a:spcPct val="0"/>
              </a:spcBef>
            </a:pPr>
            <a:r>
              <a:rPr lang="en-US" b="true" sz="1999">
                <a:solidFill>
                  <a:srgbClr val="02CDFF"/>
                </a:solidFill>
                <a:latin typeface="Open Sans 1 Bold"/>
                <a:ea typeface="Open Sans 1 Bold"/>
                <a:cs typeface="Open Sans 1 Bold"/>
                <a:sym typeface="Open Sans 1 Bold"/>
              </a:rPr>
              <a:t>Chunkings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07807" y="514350"/>
            <a:ext cx="7292111" cy="2807463"/>
          </a:xfrm>
          <a:custGeom>
            <a:avLst/>
            <a:gdLst/>
            <a:ahLst/>
            <a:cxnLst/>
            <a:rect r="r" b="b" t="t" l="l"/>
            <a:pathLst>
              <a:path h="2807463" w="7292111">
                <a:moveTo>
                  <a:pt x="0" y="0"/>
                </a:moveTo>
                <a:lnTo>
                  <a:pt x="7292111" y="0"/>
                </a:lnTo>
                <a:lnTo>
                  <a:pt x="7292111" y="2807463"/>
                </a:lnTo>
                <a:lnTo>
                  <a:pt x="0" y="2807463"/>
                </a:lnTo>
                <a:lnTo>
                  <a:pt x="0" y="0"/>
                </a:lnTo>
                <a:close/>
              </a:path>
            </a:pathLst>
          </a:custGeom>
          <a:blipFill>
            <a:blip r:embed="rId2"/>
            <a:stretch>
              <a:fillRect l="0" t="0" r="0" b="0"/>
            </a:stretch>
          </a:blipFill>
        </p:spPr>
      </p:sp>
      <p:sp>
        <p:nvSpPr>
          <p:cNvPr name="Freeform 9" id="9"/>
          <p:cNvSpPr/>
          <p:nvPr/>
        </p:nvSpPr>
        <p:spPr>
          <a:xfrm flipH="false" flipV="false" rot="0">
            <a:off x="9144000" y="6586700"/>
            <a:ext cx="7616046" cy="2975967"/>
          </a:xfrm>
          <a:custGeom>
            <a:avLst/>
            <a:gdLst/>
            <a:ahLst/>
            <a:cxnLst/>
            <a:rect r="r" b="b" t="t" l="l"/>
            <a:pathLst>
              <a:path h="2975967" w="7616046">
                <a:moveTo>
                  <a:pt x="0" y="0"/>
                </a:moveTo>
                <a:lnTo>
                  <a:pt x="7616046" y="0"/>
                </a:lnTo>
                <a:lnTo>
                  <a:pt x="7616046" y="2975967"/>
                </a:lnTo>
                <a:lnTo>
                  <a:pt x="0" y="2975967"/>
                </a:lnTo>
                <a:lnTo>
                  <a:pt x="0" y="0"/>
                </a:lnTo>
                <a:close/>
              </a:path>
            </a:pathLst>
          </a:custGeom>
          <a:blipFill>
            <a:blip r:embed="rId3"/>
            <a:stretch>
              <a:fillRect l="0" t="0" r="0" b="0"/>
            </a:stretch>
          </a:blipFill>
        </p:spPr>
      </p:sp>
      <p:sp>
        <p:nvSpPr>
          <p:cNvPr name="TextBox 10" id="10"/>
          <p:cNvSpPr txBox="true"/>
          <p:nvPr/>
        </p:nvSpPr>
        <p:spPr>
          <a:xfrm rot="0">
            <a:off x="1259571" y="3915255"/>
            <a:ext cx="13585563" cy="2052320"/>
          </a:xfrm>
          <a:prstGeom prst="rect">
            <a:avLst/>
          </a:prstGeom>
        </p:spPr>
        <p:txBody>
          <a:bodyPr anchor="t" rtlCol="false" tIns="0" lIns="0" bIns="0" rIns="0">
            <a:spAutoFit/>
          </a:bodyPr>
          <a:lstStyle/>
          <a:p>
            <a:pPr algn="l" marL="367029" indent="-183514" lvl="1">
              <a:lnSpc>
                <a:spcPts val="2379"/>
              </a:lnSpc>
              <a:buFont typeface="Arial"/>
              <a:buChar char="•"/>
            </a:pPr>
            <a:r>
              <a:rPr lang="en-US" b="true" sz="1699">
                <a:solidFill>
                  <a:srgbClr val="1F2020"/>
                </a:solidFill>
                <a:latin typeface="Open Sans 1 Bold"/>
                <a:ea typeface="Open Sans 1 Bold"/>
                <a:cs typeface="Open Sans 1 Bold"/>
                <a:sym typeface="Open Sans 1 Bold"/>
              </a:rPr>
              <a:t>Sentence transformers</a:t>
            </a:r>
            <a:r>
              <a:rPr lang="en-US" sz="1699">
                <a:solidFill>
                  <a:srgbClr val="1F2020"/>
                </a:solidFill>
                <a:latin typeface="Open Sans 1"/>
                <a:ea typeface="Open Sans 1"/>
                <a:cs typeface="Open Sans 1"/>
                <a:sym typeface="Open Sans 1"/>
              </a:rPr>
              <a:t> là embedding được xem là tốt cho RAG vì :</a:t>
            </a:r>
          </a:p>
          <a:p>
            <a:pPr algn="l" marL="734058" indent="-244686" lvl="2">
              <a:lnSpc>
                <a:spcPts val="2379"/>
              </a:lnSpc>
              <a:buFont typeface="Arial"/>
              <a:buChar char="⚬"/>
            </a:pPr>
            <a:r>
              <a:rPr lang="en-US" b="true" sz="1699">
                <a:solidFill>
                  <a:srgbClr val="1F2020"/>
                </a:solidFill>
                <a:latin typeface="Open Sans 1 Bold"/>
                <a:ea typeface="Open Sans 1 Bold"/>
                <a:cs typeface="Open Sans 1 Bold"/>
                <a:sym typeface="Open Sans 1 Bold"/>
              </a:rPr>
              <a:t>Improved document retrieval : </a:t>
            </a:r>
            <a:r>
              <a:rPr lang="en-US" sz="1699">
                <a:solidFill>
                  <a:srgbClr val="1F2020"/>
                </a:solidFill>
                <a:latin typeface="Open Sans 1"/>
                <a:ea typeface="Open Sans 1"/>
                <a:cs typeface="Open Sans 1"/>
                <a:sym typeface="Open Sans 1"/>
              </a:rPr>
              <a:t>Sentence T được train để nắm được ngữ nghĩa của câu nên nó tốt trong việc trích xuất thông tin tốt hệ thống này hầu hết dựa vào ttin trích xuất.</a:t>
            </a:r>
          </a:p>
          <a:p>
            <a:pPr algn="l" marL="734058" indent="-244686" lvl="2">
              <a:lnSpc>
                <a:spcPts val="2379"/>
              </a:lnSpc>
              <a:buFont typeface="Arial"/>
              <a:buChar char="⚬"/>
            </a:pPr>
            <a:r>
              <a:rPr lang="en-US" b="true" sz="1699">
                <a:solidFill>
                  <a:srgbClr val="1F2020"/>
                </a:solidFill>
                <a:latin typeface="Open Sans 1 Bold"/>
                <a:ea typeface="Open Sans 1 Bold"/>
                <a:cs typeface="Open Sans 1 Bold"/>
                <a:sym typeface="Open Sans 1 Bold"/>
              </a:rPr>
              <a:t>Efficient Semantic Search</a:t>
            </a:r>
          </a:p>
          <a:p>
            <a:pPr algn="l" marL="734058" indent="-244686" lvl="2">
              <a:lnSpc>
                <a:spcPts val="2379"/>
              </a:lnSpc>
              <a:buFont typeface="Arial"/>
              <a:buChar char="⚬"/>
            </a:pPr>
            <a:r>
              <a:rPr lang="en-US" b="true" sz="1699">
                <a:solidFill>
                  <a:srgbClr val="1F2020"/>
                </a:solidFill>
                <a:latin typeface="Open Sans 1 Bold"/>
                <a:ea typeface="Open Sans 1 Bold"/>
                <a:cs typeface="Open Sans 1 Bold"/>
                <a:sym typeface="Open Sans 1 Bold"/>
              </a:rPr>
              <a:t>Contextual Understanding for Better Responses:</a:t>
            </a:r>
            <a:r>
              <a:rPr lang="en-US" sz="1699">
                <a:solidFill>
                  <a:srgbClr val="1F2020"/>
                </a:solidFill>
                <a:latin typeface="Open Sans 1"/>
                <a:ea typeface="Open Sans 1"/>
                <a:cs typeface="Open Sans 1"/>
                <a:sym typeface="Open Sans 1"/>
              </a:rPr>
              <a:t> Hiểu ý nghĩa tốt hơn thì responses tốt hơn</a:t>
            </a:r>
          </a:p>
          <a:p>
            <a:pPr algn="l" marL="734058" indent="-244686" lvl="2">
              <a:lnSpc>
                <a:spcPts val="2379"/>
              </a:lnSpc>
              <a:buFont typeface="Arial"/>
              <a:buChar char="⚬"/>
            </a:pPr>
            <a:r>
              <a:rPr lang="en-US" b="true" sz="1699">
                <a:solidFill>
                  <a:srgbClr val="1F2020"/>
                </a:solidFill>
                <a:latin typeface="Open Sans 1 Bold"/>
                <a:ea typeface="Open Sans 1 Bold"/>
                <a:cs typeface="Open Sans 1 Bold"/>
                <a:sym typeface="Open Sans 1 Bold"/>
              </a:rPr>
              <a:t>Scalability in Information Retrieval: </a:t>
            </a:r>
            <a:r>
              <a:rPr lang="en-US" sz="1699">
                <a:solidFill>
                  <a:srgbClr val="1F2020"/>
                </a:solidFill>
                <a:latin typeface="Open Sans 1"/>
                <a:ea typeface="Open Sans 1"/>
                <a:cs typeface="Open Sans 1"/>
                <a:sym typeface="Open Sans 1"/>
              </a:rPr>
              <a:t>Vì ông này không giống BERT gốc là phải token từng từ 1 và pooling để có vector câu mà nó được fine tuned sẵn để hoạt động tốt cho sentence level embedd + nhỏ gọn hơn BERT nhiều </a:t>
            </a:r>
          </a:p>
        </p:txBody>
      </p:sp>
      <p:sp>
        <p:nvSpPr>
          <p:cNvPr name="Freeform 11" id="11"/>
          <p:cNvSpPr/>
          <p:nvPr/>
        </p:nvSpPr>
        <p:spPr>
          <a:xfrm flipH="false" flipV="false" rot="0">
            <a:off x="0" y="7386983"/>
            <a:ext cx="8542400" cy="849585"/>
          </a:xfrm>
          <a:custGeom>
            <a:avLst/>
            <a:gdLst/>
            <a:ahLst/>
            <a:cxnLst/>
            <a:rect r="r" b="b" t="t" l="l"/>
            <a:pathLst>
              <a:path h="849585" w="8542400">
                <a:moveTo>
                  <a:pt x="0" y="0"/>
                </a:moveTo>
                <a:lnTo>
                  <a:pt x="8542400" y="0"/>
                </a:lnTo>
                <a:lnTo>
                  <a:pt x="8542400" y="849584"/>
                </a:lnTo>
                <a:lnTo>
                  <a:pt x="0" y="849584"/>
                </a:lnTo>
                <a:lnTo>
                  <a:pt x="0" y="0"/>
                </a:lnTo>
                <a:close/>
              </a:path>
            </a:pathLst>
          </a:custGeom>
          <a:blipFill>
            <a:blip r:embed="rId4"/>
            <a:stretch>
              <a:fillRect l="0" t="0" r="0" b="0"/>
            </a:stretch>
          </a:blipFill>
        </p:spPr>
      </p:sp>
      <p:sp>
        <p:nvSpPr>
          <p:cNvPr name="TextBox 12" id="12"/>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1 Bold"/>
                <a:ea typeface="Open Sans 1 Bold"/>
                <a:cs typeface="Open Sans 1 Bold"/>
                <a:sym typeface="Open Sans 1 Bold"/>
              </a:rPr>
              <a:t>02</a:t>
            </a:r>
          </a:p>
        </p:txBody>
      </p:sp>
      <p:sp>
        <p:nvSpPr>
          <p:cNvPr name="TextBox 13" id="13"/>
          <p:cNvSpPr txBox="true"/>
          <p:nvPr/>
        </p:nvSpPr>
        <p:spPr>
          <a:xfrm rot="0">
            <a:off x="529970" y="307173"/>
            <a:ext cx="9207707" cy="920750"/>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Embeddings</a:t>
            </a:r>
          </a:p>
        </p:txBody>
      </p:sp>
      <p:sp>
        <p:nvSpPr>
          <p:cNvPr name="TextBox 14" id="14"/>
          <p:cNvSpPr txBox="true"/>
          <p:nvPr/>
        </p:nvSpPr>
        <p:spPr>
          <a:xfrm rot="0">
            <a:off x="1259571" y="1542260"/>
            <a:ext cx="8948236" cy="1757045"/>
          </a:xfrm>
          <a:prstGeom prst="rect">
            <a:avLst/>
          </a:prstGeom>
        </p:spPr>
        <p:txBody>
          <a:bodyPr anchor="t" rtlCol="false" tIns="0" lIns="0" bIns="0" rIns="0">
            <a:spAutoFit/>
          </a:bodyPr>
          <a:lstStyle/>
          <a:p>
            <a:pPr algn="l">
              <a:lnSpc>
                <a:spcPts val="2379"/>
              </a:lnSpc>
            </a:pPr>
            <a:r>
              <a:rPr lang="en-US" sz="1699" spc="-5">
                <a:solidFill>
                  <a:srgbClr val="1F2020"/>
                </a:solidFill>
                <a:latin typeface="Open Sans 1"/>
                <a:ea typeface="Open Sans 1"/>
                <a:cs typeface="Open Sans 1"/>
                <a:sym typeface="Open Sans 1"/>
              </a:rPr>
              <a:t>Sau khi chunking thì query và data sẽ được embedd thành không gian vector để có thể so sánh mức độ liên quan :</a:t>
            </a:r>
          </a:p>
          <a:p>
            <a:pPr algn="l" marL="367029" indent="-183514" lvl="1">
              <a:lnSpc>
                <a:spcPts val="2379"/>
              </a:lnSpc>
              <a:buFont typeface="Arial"/>
              <a:buChar char="•"/>
            </a:pPr>
            <a:r>
              <a:rPr lang="en-US" b="true" sz="1699" spc="-5">
                <a:solidFill>
                  <a:srgbClr val="1F2020"/>
                </a:solidFill>
                <a:latin typeface="Open Sans 1 Bold"/>
                <a:ea typeface="Open Sans 1 Bold"/>
                <a:cs typeface="Open Sans 1 Bold"/>
                <a:sym typeface="Open Sans 1 Bold"/>
              </a:rPr>
              <a:t>Sparse embedding : </a:t>
            </a:r>
            <a:r>
              <a:rPr lang="en-US" sz="1699" spc="-5">
                <a:solidFill>
                  <a:srgbClr val="1F2020"/>
                </a:solidFill>
                <a:latin typeface="Open Sans 1"/>
                <a:ea typeface="Open Sans 1"/>
                <a:cs typeface="Open Sans 1"/>
                <a:sym typeface="Open Sans 1"/>
              </a:rPr>
              <a:t>TF-IDF cnay thì lquan đến keywords</a:t>
            </a:r>
          </a:p>
          <a:p>
            <a:pPr algn="l" marL="367029" indent="-183514" lvl="1">
              <a:lnSpc>
                <a:spcPts val="2379"/>
              </a:lnSpc>
              <a:buFont typeface="Arial"/>
              <a:buChar char="•"/>
            </a:pPr>
            <a:r>
              <a:rPr lang="en-US" b="true" sz="1699" spc="-5">
                <a:solidFill>
                  <a:srgbClr val="1F2020"/>
                </a:solidFill>
                <a:latin typeface="Open Sans 1 Bold"/>
                <a:ea typeface="Open Sans 1 Bold"/>
                <a:cs typeface="Open Sans 1 Bold"/>
                <a:sym typeface="Open Sans 1 Bold"/>
              </a:rPr>
              <a:t>Semantic embedding/Dense embedding :  </a:t>
            </a:r>
            <a:r>
              <a:rPr lang="en-US" sz="1699" spc="-5">
                <a:solidFill>
                  <a:srgbClr val="1F2020"/>
                </a:solidFill>
                <a:latin typeface="Open Sans 1"/>
                <a:ea typeface="Open Sans 1"/>
                <a:cs typeface="Open Sans 1"/>
                <a:sym typeface="Open Sans 1"/>
              </a:rPr>
              <a:t>transformers-based: BERT, SentenceBERT, ... cnay ngữ nghĩa kiểu context câu</a:t>
            </a:r>
          </a:p>
          <a:p>
            <a:pPr algn="l">
              <a:lnSpc>
                <a:spcPts val="2379"/>
              </a:lnSpc>
            </a:pPr>
          </a:p>
        </p:txBody>
      </p:sp>
      <p:sp>
        <p:nvSpPr>
          <p:cNvPr name="TextBox 15" id="15"/>
          <p:cNvSpPr txBox="true"/>
          <p:nvPr/>
        </p:nvSpPr>
        <p:spPr>
          <a:xfrm rot="0">
            <a:off x="1259571" y="3261205"/>
            <a:ext cx="6237221" cy="339725"/>
          </a:xfrm>
          <a:prstGeom prst="rect">
            <a:avLst/>
          </a:prstGeom>
        </p:spPr>
        <p:txBody>
          <a:bodyPr anchor="t" rtlCol="false" tIns="0" lIns="0" bIns="0" rIns="0">
            <a:spAutoFit/>
          </a:bodyPr>
          <a:lstStyle/>
          <a:p>
            <a:pPr algn="l">
              <a:lnSpc>
                <a:spcPts val="2799"/>
              </a:lnSpc>
              <a:spcBef>
                <a:spcPct val="0"/>
              </a:spcBef>
            </a:pPr>
            <a:r>
              <a:rPr lang="en-US" b="true" sz="1999">
                <a:solidFill>
                  <a:srgbClr val="02CDFF"/>
                </a:solidFill>
                <a:latin typeface="Open Sans 1 Bold"/>
                <a:ea typeface="Open Sans 1 Bold"/>
                <a:cs typeface="Open Sans 1 Bold"/>
                <a:sym typeface="Open Sans 1 Bold"/>
              </a:rPr>
              <a:t>Apply Sentence transformer for ARG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DAGiDftSgp8</dc:identifier>
  <dcterms:modified xsi:type="dcterms:W3CDTF">2011-08-01T06:04:30Z</dcterms:modified>
  <cp:revision>1</cp:revision>
  <dc:title>Blue Modern Artificial Intelligence Presentation</dc:title>
</cp:coreProperties>
</file>